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60" r:id="rId4"/>
    <p:sldId id="261" r:id="rId5"/>
    <p:sldId id="262" r:id="rId6"/>
    <p:sldId id="258" r:id="rId7"/>
    <p:sldId id="259" r:id="rId8"/>
    <p:sldId id="263" r:id="rId9"/>
    <p:sldId id="272" r:id="rId10"/>
    <p:sldId id="264" r:id="rId11"/>
    <p:sldId id="265" r:id="rId12"/>
    <p:sldId id="266" r:id="rId13"/>
    <p:sldId id="283" r:id="rId14"/>
    <p:sldId id="284" r:id="rId15"/>
    <p:sldId id="267" r:id="rId16"/>
    <p:sldId id="268" r:id="rId17"/>
    <p:sldId id="269" r:id="rId18"/>
    <p:sldId id="270" r:id="rId19"/>
    <p:sldId id="271" r:id="rId20"/>
    <p:sldId id="285" r:id="rId21"/>
    <p:sldId id="276" r:id="rId22"/>
    <p:sldId id="277" r:id="rId23"/>
    <p:sldId id="286" r:id="rId24"/>
    <p:sldId id="287" r:id="rId25"/>
    <p:sldId id="282"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B709F9B-49BB-4284-2B02-FF38AB450591}">
          <p14:sldIdLst>
            <p14:sldId id="256"/>
            <p14:sldId id="257"/>
          </p14:sldIdLst>
        </p14:section>
        <p14:section name="The evidence" id="{25F237A2-3E8F-4F44-74B5-82E8B774A662}">
          <p14:sldIdLst>
            <p14:sldId id="260"/>
            <p14:sldId id="261"/>
            <p14:sldId id="262"/>
            <p14:sldId id="258"/>
            <p14:sldId id="259"/>
          </p14:sldIdLst>
        </p14:section>
        <p14:section name="The app" id="{3AA2780C-DE1A-4066-1E5E-D47CD45097B1}">
          <p14:sldIdLst>
            <p14:sldId id="263"/>
          </p14:sldIdLst>
        </p14:section>
        <p14:section name="Workflow" id="{014E9D25-3163-4B83-74B7-4117BE27C7AB}">
          <p14:sldIdLst>
            <p14:sldId id="272"/>
            <p14:sldId id="264"/>
            <p14:sldId id="265"/>
            <p14:sldId id="266"/>
            <p14:sldId id="283"/>
            <p14:sldId id="284"/>
            <p14:sldId id="267"/>
            <p14:sldId id="268"/>
            <p14:sldId id="269"/>
            <p14:sldId id="270"/>
            <p14:sldId id="271"/>
            <p14:sldId id="285"/>
          </p14:sldIdLst>
        </p14:section>
        <p14:section name="Scenarios" id="{E3D3D341-E5A9-22FB-4A9C-BC562606D2DE}">
          <p14:sldIdLst>
            <p14:sldId id="276"/>
            <p14:sldId id="277"/>
            <p14:sldId id="286"/>
            <p14:sldId id="287"/>
          </p14:sldIdLst>
        </p14:section>
        <p14:section name="The plan" id="{AB2B62CE-C9F5-74D7-FF82-54EBFB743FFC}">
          <p14:sldIdLst/>
        </p14:section>
        <p14:section name="Wrap-up" id="{87EBD789-A0A7-3421-881C-697C810C41B0}">
          <p14:sldIdLst>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1" d="100"/>
          <a:sy n="51" d="100"/>
        </p:scale>
        <p:origin x="869"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1" i="0" u="none" strike="noStrike">
                <a:solidFill>
                  <a:srgbClr val="1B2A5E"/>
                </a:solidFill>
                <a:latin typeface="+mn-lt"/>
              </a:defRPr>
            </a:pPr>
            <a:r>
              <a:rPr lang="en-US" sz="1300" b="1" i="0" u="none" strike="noStrike">
                <a:solidFill>
                  <a:srgbClr val="1B2A5E"/>
                </a:solidFill>
                <a:latin typeface="+mn-lt"/>
              </a:rPr>
              <a:t>Pooled odds ratio for suicide death · log scale</a:t>
            </a:r>
          </a:p>
        </c:rich>
      </c:tx>
      <c:overlay val="0"/>
    </c:title>
    <c:autoTitleDeleted val="0"/>
    <c:plotArea>
      <c:layout/>
      <c:barChart>
        <c:barDir val="bar"/>
        <c:grouping val="clustered"/>
        <c:varyColors val="0"/>
        <c:ser>
          <c:idx val="0"/>
          <c:order val="0"/>
          <c:tx>
            <c:strRef>
              <c:f>Sheet1!$B$1</c:f>
              <c:strCache>
                <c:ptCount val="1"/>
                <c:pt idx="0">
                  <c:v>Pooled odds ratio</c:v>
                </c:pt>
              </c:strCache>
            </c:strRef>
          </c:tx>
          <c:spPr>
            <a:solidFill>
              <a:srgbClr val="858FA3"/>
            </a:solidFill>
            <a:effectLst/>
          </c:spPr>
          <c:invertIfNegative val="0"/>
          <c:dPt>
            <c:idx val="0"/>
            <c:invertIfNegative val="0"/>
            <c:bubble3D val="0"/>
            <c:extLst>
              <c:ext xmlns:c16="http://schemas.microsoft.com/office/drawing/2014/chart" uri="{C3380CC4-5D6E-409C-BE32-E72D297353CC}">
                <c16:uniqueId val="{00000001-C8C9-48D1-BF85-4B0C91373A61}"/>
              </c:ext>
            </c:extLst>
          </c:dPt>
          <c:dPt>
            <c:idx val="1"/>
            <c:invertIfNegative val="0"/>
            <c:bubble3D val="0"/>
            <c:extLst>
              <c:ext xmlns:c16="http://schemas.microsoft.com/office/drawing/2014/chart" uri="{C3380CC4-5D6E-409C-BE32-E72D297353CC}">
                <c16:uniqueId val="{00000003-C8C9-48D1-BF85-4B0C91373A61}"/>
              </c:ext>
            </c:extLst>
          </c:dPt>
          <c:dPt>
            <c:idx val="2"/>
            <c:invertIfNegative val="0"/>
            <c:bubble3D val="0"/>
            <c:spPr>
              <a:solidFill>
                <a:srgbClr val="1F5FBF"/>
              </a:solidFill>
              <a:effectLst/>
            </c:spPr>
            <c:extLst>
              <c:ext xmlns:c16="http://schemas.microsoft.com/office/drawing/2014/chart" uri="{C3380CC4-5D6E-409C-BE32-E72D297353CC}">
                <c16:uniqueId val="{00000005-C8C9-48D1-BF85-4B0C91373A61}"/>
              </c:ext>
            </c:extLst>
          </c:dPt>
          <c:dPt>
            <c:idx val="3"/>
            <c:invertIfNegative val="0"/>
            <c:bubble3D val="0"/>
            <c:spPr>
              <a:solidFill>
                <a:srgbClr val="1F5FBF"/>
              </a:solidFill>
              <a:effectLst/>
            </c:spPr>
            <c:extLst>
              <c:ext xmlns:c16="http://schemas.microsoft.com/office/drawing/2014/chart" uri="{C3380CC4-5D6E-409C-BE32-E72D297353CC}">
                <c16:uniqueId val="{00000007-C8C9-48D1-BF85-4B0C91373A61}"/>
              </c:ext>
            </c:extLst>
          </c:dPt>
          <c:dPt>
            <c:idx val="4"/>
            <c:invertIfNegative val="0"/>
            <c:bubble3D val="0"/>
            <c:spPr>
              <a:solidFill>
                <a:srgbClr val="1F5FBF"/>
              </a:solidFill>
              <a:effectLst/>
            </c:spPr>
            <c:extLst>
              <c:ext xmlns:c16="http://schemas.microsoft.com/office/drawing/2014/chart" uri="{C3380CC4-5D6E-409C-BE32-E72D297353CC}">
                <c16:uniqueId val="{00000009-C8C9-48D1-BF85-4B0C91373A61}"/>
              </c:ext>
            </c:extLst>
          </c:dPt>
          <c:dPt>
            <c:idx val="5"/>
            <c:invertIfNegative val="0"/>
            <c:bubble3D val="0"/>
            <c:spPr>
              <a:solidFill>
                <a:srgbClr val="1F5FBF"/>
              </a:solidFill>
              <a:effectLst/>
            </c:spPr>
            <c:extLst>
              <c:ext xmlns:c16="http://schemas.microsoft.com/office/drawing/2014/chart" uri="{C3380CC4-5D6E-409C-BE32-E72D297353CC}">
                <c16:uniqueId val="{0000000B-C8C9-48D1-BF85-4B0C91373A61}"/>
              </c:ext>
            </c:extLst>
          </c:dPt>
          <c:dPt>
            <c:idx val="6"/>
            <c:invertIfNegative val="0"/>
            <c:bubble3D val="0"/>
            <c:extLst>
              <c:ext xmlns:c16="http://schemas.microsoft.com/office/drawing/2014/chart" uri="{C3380CC4-5D6E-409C-BE32-E72D297353CC}">
                <c16:uniqueId val="{0000000D-C8C9-48D1-BF85-4B0C91373A61}"/>
              </c:ext>
            </c:extLst>
          </c:dPt>
          <c:dPt>
            <c:idx val="7"/>
            <c:invertIfNegative val="0"/>
            <c:bubble3D val="0"/>
            <c:extLst>
              <c:ext xmlns:c16="http://schemas.microsoft.com/office/drawing/2014/chart" uri="{C3380CC4-5D6E-409C-BE32-E72D297353CC}">
                <c16:uniqueId val="{0000000F-C8C9-48D1-BF85-4B0C91373A61}"/>
              </c:ext>
            </c:extLst>
          </c:dPt>
          <c:dPt>
            <c:idx val="8"/>
            <c:invertIfNegative val="0"/>
            <c:bubble3D val="0"/>
            <c:spPr>
              <a:solidFill>
                <a:srgbClr val="1F5FBF"/>
              </a:solidFill>
              <a:effectLst/>
            </c:spPr>
            <c:extLst>
              <c:ext xmlns:c16="http://schemas.microsoft.com/office/drawing/2014/chart" uri="{C3380CC4-5D6E-409C-BE32-E72D297353CC}">
                <c16:uniqueId val="{00000011-C8C9-48D1-BF85-4B0C91373A61}"/>
              </c:ext>
            </c:extLst>
          </c:dPt>
          <c:dPt>
            <c:idx val="9"/>
            <c:invertIfNegative val="0"/>
            <c:bubble3D val="0"/>
            <c:extLst>
              <c:ext xmlns:c16="http://schemas.microsoft.com/office/drawing/2014/chart" uri="{C3380CC4-5D6E-409C-BE32-E72D297353CC}">
                <c16:uniqueId val="{00000013-C8C9-48D1-BF85-4B0C91373A61}"/>
              </c:ext>
            </c:extLst>
          </c:dPt>
          <c:dPt>
            <c:idx val="10"/>
            <c:invertIfNegative val="0"/>
            <c:bubble3D val="0"/>
            <c:spPr>
              <a:solidFill>
                <a:srgbClr val="1F5FBF"/>
              </a:solidFill>
              <a:effectLst/>
            </c:spPr>
            <c:extLst>
              <c:ext xmlns:c16="http://schemas.microsoft.com/office/drawing/2014/chart" uri="{C3380CC4-5D6E-409C-BE32-E72D297353CC}">
                <c16:uniqueId val="{00000015-C8C9-48D1-BF85-4B0C91373A61}"/>
              </c:ext>
            </c:extLst>
          </c:dPt>
          <c:dPt>
            <c:idx val="11"/>
            <c:invertIfNegative val="0"/>
            <c:bubble3D val="0"/>
            <c:spPr>
              <a:solidFill>
                <a:srgbClr val="1F5FBF"/>
              </a:solidFill>
              <a:effectLst/>
            </c:spPr>
            <c:extLst>
              <c:ext xmlns:c16="http://schemas.microsoft.com/office/drawing/2014/chart" uri="{C3380CC4-5D6E-409C-BE32-E72D297353CC}">
                <c16:uniqueId val="{00000017-C8C9-48D1-BF85-4B0C91373A61}"/>
              </c:ext>
            </c:extLst>
          </c:dPt>
          <c:dPt>
            <c:idx val="12"/>
            <c:invertIfNegative val="0"/>
            <c:bubble3D val="0"/>
            <c:extLst>
              <c:ext xmlns:c16="http://schemas.microsoft.com/office/drawing/2014/chart" uri="{C3380CC4-5D6E-409C-BE32-E72D297353CC}">
                <c16:uniqueId val="{00000019-C8C9-48D1-BF85-4B0C91373A61}"/>
              </c:ext>
            </c:extLst>
          </c:dPt>
          <c:dPt>
            <c:idx val="13"/>
            <c:invertIfNegative val="0"/>
            <c:bubble3D val="0"/>
            <c:extLst>
              <c:ext xmlns:c16="http://schemas.microsoft.com/office/drawing/2014/chart" uri="{C3380CC4-5D6E-409C-BE32-E72D297353CC}">
                <c16:uniqueId val="{0000001B-C8C9-48D1-BF85-4B0C91373A61}"/>
              </c:ext>
            </c:extLst>
          </c:dPt>
          <c:dPt>
            <c:idx val="14"/>
            <c:invertIfNegative val="0"/>
            <c:bubble3D val="0"/>
            <c:extLst>
              <c:ext xmlns:c16="http://schemas.microsoft.com/office/drawing/2014/chart" uri="{C3380CC4-5D6E-409C-BE32-E72D297353CC}">
                <c16:uniqueId val="{0000001D-C8C9-48D1-BF85-4B0C91373A61}"/>
              </c:ext>
            </c:extLst>
          </c:dPt>
          <c:dLbls>
            <c:numFmt formatCode="0.0#" sourceLinked="0"/>
            <c:spPr>
              <a:noFill/>
              <a:ln>
                <a:noFill/>
              </a:ln>
              <a:effectLst/>
            </c:spPr>
            <c:txPr>
              <a:bodyPr/>
              <a:lstStyle/>
              <a:p>
                <a:pPr>
                  <a:defRPr sz="1100" b="0" i="0" u="none" strike="noStrike">
                    <a:solidFill>
                      <a:srgbClr val="1A2238"/>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Any mental disorder</c:v>
                </c:pt>
                <c:pt idx="1">
                  <c:v>Depression</c:v>
                </c:pt>
                <c:pt idx="2">
                  <c:v>Life event in the past month</c:v>
                </c:pt>
                <c:pt idx="3">
                  <c:v>History of self-harm</c:v>
                </c:pt>
                <c:pt idx="4">
                  <c:v>Previous suicide attempt</c:v>
                </c:pt>
                <c:pt idx="5">
                  <c:v>Relationship conflict</c:v>
                </c:pt>
                <c:pt idx="6">
                  <c:v>Social isolation</c:v>
                </c:pt>
                <c:pt idx="7">
                  <c:v>Unemployment</c:v>
                </c:pt>
                <c:pt idx="8">
                  <c:v>Substance use disorder</c:v>
                </c:pt>
                <c:pt idx="9">
                  <c:v>Family history of suicide</c:v>
                </c:pt>
                <c:pt idx="10">
                  <c:v>Firearm access in the home †</c:v>
                </c:pt>
                <c:pt idx="11">
                  <c:v>Alcohol use disorder</c:v>
                </c:pt>
                <c:pt idx="12">
                  <c:v>Physical illness</c:v>
                </c:pt>
                <c:pt idx="13">
                  <c:v>Financial problems</c:v>
                </c:pt>
                <c:pt idx="14">
                  <c:v>Living alone</c:v>
                </c:pt>
              </c:strCache>
            </c:strRef>
          </c:cat>
          <c:val>
            <c:numRef>
              <c:f>Sheet1!$B$2:$B$16</c:f>
              <c:numCache>
                <c:formatCode>General</c:formatCode>
                <c:ptCount val="15"/>
                <c:pt idx="0">
                  <c:v>13.1</c:v>
                </c:pt>
                <c:pt idx="1">
                  <c:v>11</c:v>
                </c:pt>
                <c:pt idx="2">
                  <c:v>10.4</c:v>
                </c:pt>
                <c:pt idx="3">
                  <c:v>10.1</c:v>
                </c:pt>
                <c:pt idx="4">
                  <c:v>8.5</c:v>
                </c:pt>
                <c:pt idx="5">
                  <c:v>5</c:v>
                </c:pt>
                <c:pt idx="6">
                  <c:v>4</c:v>
                </c:pt>
                <c:pt idx="7">
                  <c:v>3.8</c:v>
                </c:pt>
                <c:pt idx="8">
                  <c:v>3.7</c:v>
                </c:pt>
                <c:pt idx="9">
                  <c:v>3.7</c:v>
                </c:pt>
                <c:pt idx="10">
                  <c:v>3.24</c:v>
                </c:pt>
                <c:pt idx="11">
                  <c:v>3.2</c:v>
                </c:pt>
                <c:pt idx="12">
                  <c:v>2.9</c:v>
                </c:pt>
                <c:pt idx="13">
                  <c:v>2.8</c:v>
                </c:pt>
                <c:pt idx="14">
                  <c:v>2.2999999999999998</c:v>
                </c:pt>
              </c:numCache>
            </c:numRef>
          </c:val>
          <c:extLst>
            <c:ext xmlns:c16="http://schemas.microsoft.com/office/drawing/2014/chart" uri="{C3380CC4-5D6E-409C-BE32-E72D297353CC}">
              <c16:uniqueId val="{0000001E-C8C9-48D1-BF85-4B0C91373A61}"/>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1A2238"/>
                </a:solidFill>
                <a:latin typeface="+mn-lt"/>
              </a:defRPr>
            </a:pPr>
            <a:endParaRPr lang="en-US"/>
          </a:p>
        </c:txPr>
        <c:crossAx val="2094734552"/>
        <c:crosses val="autoZero"/>
        <c:auto val="1"/>
        <c:lblAlgn val="ctr"/>
        <c:lblOffset val="100"/>
        <c:noMultiLvlLbl val="1"/>
      </c:catAx>
      <c:valAx>
        <c:axId val="2094734552"/>
        <c:scaling>
          <c:logBase val="10"/>
          <c:orientation val="minMax"/>
          <c:max val="20"/>
          <c:min val="1"/>
        </c:scaling>
        <c:delete val="0"/>
        <c:axPos val="t"/>
        <c:majorGridlines>
          <c:spPr>
            <a:ln w="9525" cap="flat">
              <a:solidFill>
                <a:srgbClr val="E3E7EE"/>
              </a:solidFill>
              <a:prstDash val="solid"/>
              <a:round/>
            </a:ln>
          </c:spPr>
        </c:majorGridlines>
        <c:numFmt formatCode="0&quot;×&quot;" sourceLinked="0"/>
        <c:majorTickMark val="out"/>
        <c:minorTickMark val="none"/>
        <c:tickLblPos val="low"/>
        <c:spPr>
          <a:ln w="12700" cap="flat">
            <a:noFill/>
            <a:prstDash val="solid"/>
            <a:round/>
          </a:ln>
        </c:spPr>
        <c:txPr>
          <a:bodyPr/>
          <a:lstStyle/>
          <a:p>
            <a:pPr>
              <a:defRPr sz="1100" b="0" i="0" u="none" strike="noStrike">
                <a:solidFill>
                  <a:srgbClr val="5B6475"/>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639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Hi everyone, and thanks for taking about fifteen minutes for this. You're about to help test something new: the Suicide Risk Factor Assessment, or S-R-F-A.</a:t>
            </a:r>
          </a:p>
          <a:p>
            <a:r>
              <a:t>Here's where we're headed. First, why we're changing how we handle these calls. Then a tour of the app, with a closer look at the A-S-Q and at getting your documentation into the e-P-C-R. And last, your part: the simulation test. Let's get into it.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Let's start with how often we see these calls. About one in nine EMS calls involves mental health or self-harm. That comes from a full year of Scottish national ambulance data, and it's probably an undercount.</a:t>
            </a:r>
          </a:p>
          <a:p>
            <a:r>
              <a:t>Now look at the tools. A systematic review looked at fifteen suicide risk instruments, and not one was accurate enough to rely on. We couldn't find a single one validated for prehospital use. And in a 2025 survey, fifty-nine percent of ambulance staff said their mental health training wasn't enough.</a:t>
            </a:r>
          </a:p>
          <a:p>
            <a:r>
              <a:t>So these calls are common and high-stakes, and every one of them ends in a disposition and a record that has to hold up afterward.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Here's the research behind the change. Large and colleagues pooled the studies on suicide risk assessment. The results are all over the map, and accuracy hasn't improved in decades.</a:t>
            </a:r>
          </a:p>
          <a:p>
            <a:r>
              <a:t>Carter and Spittal put numbers on it: sensitivity of about fifty-six percent, and a positive predictive value of about five and a half percent. In plain terms, a low-moderate-high system misses close to half of the people who go on to die by suicide. And about ninety-five percent of the people it labels high risk never will.</a:t>
            </a:r>
          </a:p>
          <a:p>
            <a:r>
              <a:t>Franklin's team reviewed three hundred sixty-five studies covering fifty years, and found that risk factors predict only slightly better than chance.</a:t>
            </a:r>
          </a:p>
          <a:p>
            <a:r>
              <a:t>So the answer isn't a better scale. The problem is trying to predict at all.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 if prediction doesn't work, why bother with risk factors? Because the links are real. They just can't tell you which person in front of you is going to die. That's why we use them as a guide to what to ask and document, and never as a score.</a:t>
            </a:r>
          </a:p>
          <a:p>
            <a:r>
              <a:t>Every bar here is a pooled odds ratio for suicide death. All but one come from a single meta-analysis, Favril 2022. It covers thirty-seven studies, more than fifty-six hundred suicide deaths, and twenty-three countries. They all use one yardstick, so you can compare the bars directly. Firearm access comes from a separate review, Anglemyer 2014, and it's marked.</a:t>
            </a:r>
          </a:p>
          <a:p>
            <a:r>
              <a:t>To make our list, a factor needed at least two independent, peer-reviewed sources. The blue bars are the things you can see or ask about on scene, so those come first in the app. That order is about what you can check in the field, not about effect size.</a:t>
            </a:r>
          </a:p>
          <a:p>
            <a:r>
              <a:t>These factors are strong across populations but weak for any one patient. And that's exactly why the app has you document them and never add them up.</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That brings us to the heart of the change: assess risk factors, and don't assign a risk level.</a:t>
            </a:r>
          </a:p>
          <a:p>
            <a:r>
              <a:t>The old way gives you a label, and a chart that says something like "low risk, denies S-I." S-R-F-A gives you findings instead: the A-S-Q answers, which risk factors are present or denied and who reported them, capacity, and your reasoning.</a:t>
            </a:r>
          </a:p>
          <a:p>
            <a:r>
              <a:t>Instead of "cleared," the disposition runs through a disqualifier check. And when a patient stays home, they get the one intervention with outcome data behind it. In Stanley's 2018 study, a safety plan plus a follow-up call cut suicidal behavior from about five point three percent to three percent.</a:t>
            </a:r>
          </a:p>
          <a:p>
            <a:r>
              <a:t>It's better care, and it's a stronger record.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 what is this program trying to do? Five things.</a:t>
            </a:r>
          </a:p>
          <a:p>
            <a:r>
              <a:t>First, one standard approach for every A-P-P mental health or suicide-related call. Second, findings instead of labels. Third, capacity as its own documented finding, because capacity is what makes a refusal valid. Fourth, real structure for non-transport: a safety plan, means counseling, and a follow-up call that somebody owns. And fifth, flagging social needs like housing, food, and medications for referral.</a:t>
            </a:r>
          </a:p>
          <a:p>
            <a:r>
              <a:t>And one rule governs all of it: this is not a prediction tool, and it's not a clearance tool.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quick word on privacy, because it matters.</a:t>
            </a:r>
          </a:p>
          <a:p>
            <a:r>
              <a:t>The app has no field for a name, date of birth, address, phone number, M-R-N, or incident number. Nothing gets sent anywhere: there's no database, and it runs entirely in your browser. And nothing is kept. Your draft lives in the open tab and is erased when you close it. The e-P-C-R is still the secure record.</a:t>
            </a:r>
          </a:p>
          <a:p>
            <a:r>
              <a:t>That leaves just one rule for you: keep names and other identifiers out of the free-text boxes.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Here's the app. It's one page, with four numbered sections plus a Record section. The counters across the top show what's still open in each section.</a:t>
            </a:r>
          </a:p>
          <a:p>
            <a:r>
              <a:t>And the title says it all: it tracks, it doesn't decide. There are no scores, no totals, and no automatic disposition. The clinical judgment stays with you.</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Here's how a typical call flows. You arrive and get collateral from police, family, or bystanders, and you build rapport. Then come the four sections: mental status and capacity, the conversation, the well-person check, and the decision. From there it's transport, emergency commitment, or home with a safety plan, and every path ends in the Record section.</a:t>
            </a:r>
          </a:p>
          <a:p>
            <a:r>
              <a:t>And the order is flexible. If the patient opens up early, take the conversation when it comes. The app keeps track of what's still open, not the order you did it 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Most of these calls start with someone else's story, and that goes in Collateral. It's the button at the top, and you can open it from any section. It records who called, what was said, who's staying, and whether weapons or other means are present and secured.</a:t>
            </a:r>
          </a:p>
          <a:p>
            <a:r>
              <a:t>Collateral stays separate from the patient's account, so the record shows who said what. If collateral says means are present, the app also marks access to lethal means in the risk factors, tagged C.</a:t>
            </a:r>
          </a:p>
          <a:p>
            <a:r>
              <a:t>But collateral is context. You still ask the patient.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one is mental status and capacity. The mental status piece is built on the A-B-S-A-T-T-C extended mental status exam. Tick only what's notable.</a:t>
            </a:r>
          </a:p>
          <a:p>
            <a:r>
              <a:t>Then work the five-part capacity standard from protocol, one line for each point. If any point isn't met, the app asks you to note what failed, so "lacks capacity" never stands on its own.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two opens with the A-S-Q, so let's slow down here, because this one matters.</a:t>
            </a:r>
          </a:p>
          <a:p>
            <a:r>
              <a:t>The Ask Suicide-Screening Questions come from the National Institute of Mental Health. There are four screening questions, plus a fifth that you ask only after a yes. The whole thing takes about twenty seconds.</a:t>
            </a:r>
          </a:p>
          <a:p>
            <a:r>
              <a:t>It's been validated in kids in pediatric E-Ds, and in adult medical inpatients. In the adult study it caught every patient at risk, with eighty-nine percent specificity.</a:t>
            </a:r>
          </a:p>
          <a:p>
            <a:r>
              <a:t>One honest caveat: it hasn't been validated in the field yet. Part of what this simulation test does is see how it works for us.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Here are the questions, exactly as they appear in the app.</a:t>
            </a:r>
          </a:p>
          <a:p>
            <a:r>
              <a:t>"In the past few weeks, have you wished you were dead?" "In the past few weeks, have you felt that you or your family would be better off if you were dead?" "In the past week, have you been having thoughts about killing yourself?" And, "Have you ever tried to kill yourself?"</a:t>
            </a:r>
          </a:p>
          <a:p>
            <a:r>
              <a:t>If the answer to any of those is yes, you ask the fifth: "Are you having thoughts of killing yourself right now?"</a:t>
            </a:r>
          </a:p>
          <a:p>
            <a:r>
              <a:t>Ask them word for word. It can feel blunt, and that's on purpose. Direct questions don't plant the idea, and they tell the patient it's okay to answer honestly. And if you reword them, the validation no longer applies. Read them as written, every time.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Here's how the screen is read under the N-I-M-H toolkit.</a:t>
            </a:r>
          </a:p>
          <a:p>
            <a:r>
              <a:t>No to all four is a negative screen. A yes to any of the four is a positive screen, and that's when you ask question five. If the patient declines to answer any of them, treat it as a positive screen too.</a:t>
            </a:r>
          </a:p>
          <a:p>
            <a:r>
              <a:t>A yes to question five, thoughts of killing yourself right now, is an acute positive. That means transport, either to an alternate destination or to the E-D. And if it's needed, police get involved for emergency custody.</a:t>
            </a:r>
          </a:p>
          <a:p>
            <a:r>
              <a:t>Here's what it doesn't mean. A positive screen isn't a risk level, and a negative screen isn't clearance. A positive screen tells you to keep going into the risk factors. The decision still comes from everything you find.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 the app, each question gets a yes or no tap. The plus button opens a box for the patient's own words. Use it. "I thought about taking all my pills" says a lot more than a check mark.</a:t>
            </a:r>
          </a:p>
          <a:p>
            <a:r>
              <a:t>If the patient won't answer, tick "declined to answer." Remember, that counts as a positive screen. If question four is yes, two more fields appear: when it happened, and how many times. And as soon as any answer is yes, question five shows up on its own.</a:t>
            </a:r>
          </a:p>
          <a:p>
            <a:r>
              <a:t>In the export, the A-S-Q is listed as administered verbatim, with each answer and quote, so anyone reading your chart sees exactly what was asked and what the patient said.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rest of the conversation is the risk factors. That's the ten from the chart you saw earlier, plus three near-term warning signs: agitation, hopelessness, and feeling like a burden.</a:t>
            </a:r>
          </a:p>
          <a:p>
            <a:r>
              <a:t>Tap once for present and again for denied. Each finding gets a source: P for patient, O for observed, or C for collateral. You can add a quote too. Social needs for referral sit right underneath.</a:t>
            </a:r>
          </a:p>
          <a:p>
            <a:r>
              <a:t>And again, the app never adds them up.</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three is the well-person check: blood pressure, heart rate, respirations, S-p-O-2, temperature, glucose, and a breath test when it's indicated.</a:t>
            </a:r>
          </a:p>
          <a:p>
            <a:r>
              <a:t>If something doesn't fit the earlier picture, like this glucose of forty-eight, tick the box and run the capacity standard again right there.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four is the decision. Check the five non-transport disqualifiers. Then choose the disposition: the E-D, an alternate destination, home with a safety plan, or emergency commitment, which P-D handles. And record the patient's response in their own words.</a:t>
            </a:r>
          </a:p>
          <a:p>
            <a:r>
              <a:t>One thing to remember: no disqualifiers doesn't mean low risk. It just means nothing rules out home.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Last comes the Record section, and this is where your documentation comes together.</a:t>
            </a:r>
          </a:p>
          <a:p>
            <a:r>
              <a:t>The export always starts with our agency documentation template, exactly as written. After that come only the findings you actually marked, positive or negative. Nothing is implied by what's left out. Your narrative goes at the end.</a:t>
            </a:r>
          </a:p>
          <a:p>
            <a:r>
              <a:t>The app also flags phrases worth a second look, like "low risk," "not suicidal," or a no-harm contract. It's a nudge, not a block.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Here's how to get it out of the app in four steps.</a:t>
            </a:r>
          </a:p>
          <a:p>
            <a:r>
              <a:t>One: write your narrative in the Record section.</a:t>
            </a:r>
          </a:p>
          <a:p>
            <a:r>
              <a:t>Two: click Preview. That shows you exactly what will paste: the template, your findings, and your narrative. If something's off, fix it in its section and the preview updates as you go.</a:t>
            </a:r>
          </a:p>
          <a:p>
            <a:r>
              <a:t>Three: click Copy export. You'll see a "Copied" message, and the app asks if you want to clear the encounter. Choose "Keep for now" until you've pasted.</a:t>
            </a:r>
          </a:p>
          <a:p>
            <a:r>
              <a:t>Four: paste it. For now, just paste it into a Word document so you can see how it reads. Once we go live, this same paste goes into the e-P-C-R. Check that it all came across, then come back and clear.</a:t>
            </a:r>
          </a:p>
          <a:p>
            <a:r>
              <a:t>And if your browser ever blocks the copy, no problem. The preview opens on its own. Just highlight the text, press Control-C, and paste as usual.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Let's put it together with one call. It's five-thirty in the evening, and a brother calls 9-1-1 from out of state. His fifty-four-year-old sibling lives alone, was laid off three weeks ago, and just texted, "You'd all be better off without me." Police are on scene, and the patient tells you there's a handgun in the bedroom.</a:t>
            </a:r>
          </a:p>
          <a:p>
            <a:r>
              <a:t>The patient is sober, meets all five capacity points, and has normal vitals. The A-S-Q is positive on questions one through three and negative on question five. But no one local can stay, and the patient says, "I'm not answering anyone's calls."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Here's that call in the app. Sections one through three look reassuring. Section four is where it turns: two disqualifiers are present, no reachable support person and won't engage with follow-up. Without those, there's no safe plan for home, so the A-P-P offers a mental health facility, and the patient agrees. "Fine. I'll go talk to someone."</a:t>
            </a:r>
          </a:p>
          <a:p>
            <a:r>
              <a:t>The app didn't make that call. It structured it, and the record shows why.</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So here's where you come in. This is the second test cycle in our rollout, and it's a test of the tool, not a test of you.</a:t>
            </a:r>
          </a:p>
          <a:p>
            <a:r>
              <a:t>You'll work through simulated calls using version one of the app. What we learn, like which items get missed, which wording trips people up, and where the decisions split, goes straight into version two before it goes to the field.</a:t>
            </a:r>
          </a:p>
          <a:p>
            <a:r>
              <a:t>It's anonymous, and it's used only for quality improvement.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Here's how it works. When you start, you'll make your own anonymous code. No names, so write your code down. You'll get ten cases in random order, each one a patient on video beside the app. Use a laptop for this, because phones are blocked.</a:t>
            </a:r>
          </a:p>
          <a:p>
            <a:r>
              <a:t>You don't have to finish in one sitting. Your work saves as you go, so you can stop and pick back up. When you submit a case, it locks, so there are no redos. Take your time and work it like a real call.</a:t>
            </a:r>
          </a:p>
          <a:p>
            <a:r>
              <a:t>You won't get feedback along the way. We'll debrief together after everyone finishes all ten.</a:t>
            </a:r>
          </a:p>
          <a:p>
            <a:r>
              <a:t>There's also a short weekly survey while the test is running, to hear how it's going for you. And you'll have a thirty-day window. The dates and the link will be in your email.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That's it! Thank you, really. Your experience on these calls is what's going to make this tool work in the field.</a:t>
            </a:r>
          </a:p>
          <a:p>
            <a:r>
              <a:t>If you have any questions, email me at samuel dot vulcheff at wake dot gov, or call me at five eight five, two six zero, six two two five. That's on screen now too. Thanks, everyone. I'll see you at the debrief.</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2148840"/>
            <a:ext cx="6949440" cy="1371600"/>
          </a:xfrm>
          <a:prstGeom prst="rect">
            <a:avLst/>
          </a:prstGeom>
          <a:noFill/>
          <a:ln/>
        </p:spPr>
        <p:txBody>
          <a:bodyPr wrap="square" rtlCol="0"/>
          <a:lstStyle>
            <a:lvl1pPr marL="0" indent="0" algn="l">
              <a:buNone/>
              <a:defRPr lang="en-US" sz="5400" b="1" dirty="0">
                <a:solidFill>
                  <a:schemeClr val="bg1"/>
                </a:solidFill>
              </a:defRPr>
            </a:lvl1pPr>
          </a:lstStyle>
          <a:p>
            <a:pPr marL="0" indent="0" algn="l">
              <a:buNone/>
            </a:pPr>
            <a:endParaRPr lang="en-US" sz="5400" dirty="0"/>
          </a:p>
        </p:txBody>
      </p:sp>
      <p:sp>
        <p:nvSpPr>
          <p:cNvPr id="3" name="Text 0"/>
          <p:cNvSpPr>
            <a:spLocks noGrp="1"/>
          </p:cNvSpPr>
          <p:nvPr>
            <p:ph type="body" idx="101" hasCustomPrompt="1"/>
          </p:nvPr>
        </p:nvSpPr>
        <p:spPr>
          <a:xfrm>
            <a:off x="548640" y="3611880"/>
            <a:ext cx="6949440" cy="822960"/>
          </a:xfrm>
          <a:prstGeom prst="rect">
            <a:avLst/>
          </a:prstGeom>
          <a:noFill/>
          <a:ln/>
        </p:spPr>
        <p:txBody>
          <a:bodyPr wrap="square" rtlCol="0"/>
          <a:lstStyle>
            <a:lvl1pPr marL="0" indent="0" algn="l">
              <a:buNone/>
              <a:defRPr lang="en-US" sz="2200" dirty="0">
                <a:solidFill>
                  <a:schemeClr val="accent4"/>
                </a:solidFill>
              </a:defRPr>
            </a:lvl1pPr>
          </a:lstStyle>
          <a:p>
            <a:pPr marL="0" indent="0" algn="l">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
        <p:nvSpPr>
          <p:cNvPr id="3" name="Text 0"/>
          <p:cNvSpPr/>
          <p:nvPr/>
        </p:nvSpPr>
        <p:spPr>
          <a:xfrm>
            <a:off x="548640" y="6419088"/>
            <a:ext cx="4572000" cy="274320"/>
          </a:xfrm>
          <a:prstGeom prst="rect">
            <a:avLst/>
          </a:prstGeom>
          <a:noFill/>
          <a:ln/>
        </p:spPr>
        <p:txBody>
          <a:bodyPr wrap="square" lIns="0" tIns="0" rIns="0" bIns="0" rtlCol="0" anchor="ctr"/>
          <a:lstStyle/>
          <a:p>
            <a:pPr marL="0" indent="0">
              <a:buNone/>
            </a:pPr>
            <a:r>
              <a:rPr lang="en-US" sz="1000" dirty="0">
                <a:solidFill>
                  <a:schemeClr val="accent3"/>
                </a:solidFill>
              </a:rPr>
              <a:t>Wake County EMS  ·  SRFA</a:t>
            </a:r>
            <a:endParaRPr lang="en-US" sz="10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61872" y="347472"/>
            <a:ext cx="10381183" cy="77724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
        <p:nvSpPr>
          <p:cNvPr id="3" name="Text 0"/>
          <p:cNvSpPr/>
          <p:nvPr/>
        </p:nvSpPr>
        <p:spPr>
          <a:xfrm>
            <a:off x="548640" y="6419088"/>
            <a:ext cx="4572000" cy="274320"/>
          </a:xfrm>
          <a:prstGeom prst="rect">
            <a:avLst/>
          </a:prstGeom>
          <a:noFill/>
          <a:ln/>
        </p:spPr>
        <p:txBody>
          <a:bodyPr wrap="square" lIns="0" tIns="0" rIns="0" bIns="0" rtlCol="0" anchor="ctr"/>
          <a:lstStyle/>
          <a:p>
            <a:pPr marL="0" indent="0">
              <a:buNone/>
            </a:pPr>
            <a:r>
              <a:rPr lang="en-US" sz="1000" dirty="0">
                <a:solidFill>
                  <a:schemeClr val="accent3"/>
                </a:solidFill>
              </a:rPr>
              <a:t>Wake County EMS  ·  SRFA</a:t>
            </a:r>
            <a:endParaRPr lang="en-US" sz="10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ing 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11094415" cy="868680"/>
          </a:xfrm>
          <a:prstGeom prst="rect">
            <a:avLst/>
          </a:prstGeom>
          <a:noFill/>
          <a:ln/>
        </p:spPr>
        <p:txBody>
          <a:bodyPr wrap="square" rtlCol="0"/>
          <a:lstStyle>
            <a:lvl1pPr marL="0" indent="0" algn="l">
              <a:buNone/>
              <a:defRPr lang="en-US" sz="3800" b="1" dirty="0">
                <a:solidFill>
                  <a:schemeClr val="bg1"/>
                </a:solidFill>
              </a:defRPr>
            </a:lvl1pPr>
          </a:lstStyle>
          <a:p>
            <a:pPr marL="0" indent="0" algn="l">
              <a:buNone/>
            </a:pPr>
            <a:endParaRPr lang="en-US" sz="38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005840"/>
            <a:ext cx="11094415" cy="1600200"/>
          </a:xfrm>
          <a:prstGeom prst="rect">
            <a:avLst/>
          </a:prstGeom>
          <a:noFill/>
          <a:ln/>
        </p:spPr>
        <p:txBody>
          <a:bodyPr wrap="square" rtlCol="0"/>
          <a:lstStyle>
            <a:lvl1pPr marL="0" indent="0" algn="l">
              <a:buNone/>
              <a:defRPr lang="en-US" sz="4800" b="1" dirty="0">
                <a:solidFill>
                  <a:schemeClr val="bg1"/>
                </a:solidFill>
              </a:defRPr>
            </a:lvl1pPr>
          </a:lstStyle>
          <a:p>
            <a:pPr marL="0" indent="0" algn="l">
              <a:buNone/>
            </a:pPr>
            <a:endParaRPr lang="en-US" sz="48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png"/><Relationship Id="rId5" Type="http://schemas.openxmlformats.org/officeDocument/2006/relationships/chart" Target="../charts/char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13.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xml"/><Relationship Id="rId7" Type="http://schemas.openxmlformats.org/officeDocument/2006/relationships/image" Target="../media/image16.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22.xml"/><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1.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417320"/>
            <a:ext cx="5486400" cy="365760"/>
          </a:xfrm>
          <a:prstGeom prst="rect">
            <a:avLst/>
          </a:prstGeom>
          <a:noFill/>
          <a:ln/>
        </p:spPr>
        <p:txBody>
          <a:bodyPr wrap="square" lIns="0" tIns="0" rIns="0" bIns="0" rtlCol="0" anchor="ctr"/>
          <a:lstStyle/>
          <a:p>
            <a:pPr marL="0" indent="0">
              <a:buNone/>
            </a:pPr>
            <a:r>
              <a:rPr lang="en-US" sz="1400" b="1" kern="0" spc="400" dirty="0">
                <a:solidFill>
                  <a:schemeClr val="accent2"/>
                </a:solidFill>
              </a:rPr>
              <a:t>WAKE COUNTY EMS</a:t>
            </a:r>
            <a:endParaRPr lang="en-US" sz="1400" dirty="0"/>
          </a:p>
        </p:txBody>
      </p:sp>
      <p:sp>
        <p:nvSpPr>
          <p:cNvPr id="3" name="Text 0"/>
          <p:cNvSpPr>
            <a:spLocks noGrp="1"/>
          </p:cNvSpPr>
          <p:nvPr>
            <p:ph type="title" idx="100" hasCustomPrompt="1"/>
          </p:nvPr>
        </p:nvSpPr>
        <p:spPr>
          <a:xfrm>
            <a:off x="548640" y="2148840"/>
            <a:ext cx="6949440" cy="1371600"/>
          </a:xfrm>
          <a:prstGeom prst="rect">
            <a:avLst/>
          </a:prstGeom>
          <a:noFill/>
          <a:ln/>
        </p:spPr>
        <p:txBody>
          <a:bodyPr wrap="square" lIns="0" tIns="0" rIns="0" bIns="0" rtlCol="0" anchor="b"/>
          <a:lstStyle/>
          <a:p>
            <a:pPr marL="0" indent="0" algn="l">
              <a:buNone/>
            </a:pPr>
            <a:r>
              <a:rPr lang="en-US" sz="5400" b="1" dirty="0">
                <a:solidFill>
                  <a:schemeClr val="bg1"/>
                </a:solidFill>
              </a:rPr>
              <a:t>Beyond ‘Low Risk’</a:t>
            </a:r>
            <a:endParaRPr lang="en-US" sz="5400" dirty="0"/>
          </a:p>
        </p:txBody>
      </p:sp>
      <p:sp>
        <p:nvSpPr>
          <p:cNvPr id="4" name="Text 0"/>
          <p:cNvSpPr>
            <a:spLocks noGrp="1"/>
          </p:cNvSpPr>
          <p:nvPr>
            <p:ph type="body" idx="101" hasCustomPrompt="1"/>
          </p:nvPr>
        </p:nvSpPr>
        <p:spPr>
          <a:xfrm>
            <a:off x="548640" y="3611880"/>
            <a:ext cx="6949440" cy="822960"/>
          </a:xfrm>
          <a:prstGeom prst="rect">
            <a:avLst/>
          </a:prstGeom>
          <a:noFill/>
          <a:ln/>
        </p:spPr>
        <p:txBody>
          <a:bodyPr wrap="square" lIns="0" tIns="0" rIns="0" bIns="0" rtlCol="0" anchor="t"/>
          <a:lstStyle/>
          <a:p>
            <a:pPr marL="0" indent="0" algn="l">
              <a:buNone/>
            </a:pPr>
            <a:r>
              <a:rPr lang="en-US" sz="2200" dirty="0">
                <a:solidFill>
                  <a:schemeClr val="accent4"/>
                </a:solidFill>
              </a:rPr>
              <a:t>A risk-factor approach to suicide assessment in the field</a:t>
            </a:r>
            <a:endParaRPr lang="en-US" sz="2200" dirty="0"/>
          </a:p>
        </p:txBody>
      </p:sp>
      <p:sp>
        <p:nvSpPr>
          <p:cNvPr id="5" name="Text 3"/>
          <p:cNvSpPr txBox="1"/>
          <p:nvPr/>
        </p:nvSpPr>
        <p:spPr>
          <a:xfrm>
            <a:off x="548640" y="4663440"/>
            <a:ext cx="7498080" cy="548640"/>
          </a:xfrm>
          <a:prstGeom prst="rect">
            <a:avLst/>
          </a:prstGeom>
          <a:noFill/>
          <a:ln/>
        </p:spPr>
        <p:txBody>
          <a:bodyPr wrap="square" lIns="0" tIns="0" rIns="0" bIns="0" rtlCol="0" anchor="ctr"/>
          <a:lstStyle/>
          <a:p>
            <a:pPr marL="0" indent="0">
              <a:buNone/>
            </a:pPr>
            <a:r>
              <a:rPr lang="en-US" sz="2800" b="1" dirty="0">
                <a:solidFill>
                  <a:schemeClr val="accent2"/>
                </a:solidFill>
              </a:rPr>
              <a:t>SRFA</a:t>
            </a:r>
            <a:r>
              <a:rPr lang="en-US" sz="2800" dirty="0">
                <a:solidFill>
                  <a:schemeClr val="bg1"/>
                </a:solidFill>
              </a:rPr>
              <a:t>  =  Suicide Risk Factor Assessment</a:t>
            </a:r>
            <a:endParaRPr lang="en-US" sz="2800" dirty="0"/>
          </a:p>
        </p:txBody>
      </p:sp>
      <p:sp>
        <p:nvSpPr>
          <p:cNvPr id="6" name="Text 4"/>
          <p:cNvSpPr txBox="1"/>
          <p:nvPr/>
        </p:nvSpPr>
        <p:spPr>
          <a:xfrm>
            <a:off x="548640" y="5806440"/>
            <a:ext cx="8229600" cy="365760"/>
          </a:xfrm>
          <a:prstGeom prst="rect">
            <a:avLst/>
          </a:prstGeom>
          <a:noFill/>
          <a:ln/>
        </p:spPr>
        <p:txBody>
          <a:bodyPr wrap="square" lIns="0" tIns="0" rIns="0" bIns="0" rtlCol="0" anchor="ctr"/>
          <a:lstStyle/>
          <a:p>
            <a:pPr marL="0" indent="0">
              <a:buNone/>
            </a:pPr>
            <a:r>
              <a:rPr lang="en-US" sz="1400" dirty="0">
                <a:solidFill>
                  <a:schemeClr val="accent5"/>
                </a:solidFill>
              </a:rPr>
              <a:t>APP introduction  ·  Simulation testing</a:t>
            </a:r>
            <a:endParaRPr lang="en-US" sz="1400" dirty="0"/>
          </a:p>
        </p:txBody>
      </p:sp>
      <p:sp>
        <p:nvSpPr>
          <p:cNvPr id="7" name="Shape 5"/>
          <p:cNvSpPr/>
          <p:nvPr/>
        </p:nvSpPr>
        <p:spPr>
          <a:xfrm>
            <a:off x="8439912" y="2203704"/>
            <a:ext cx="914" cy="2084832"/>
          </a:xfrm>
          <a:prstGeom prst="line">
            <a:avLst/>
          </a:prstGeom>
          <a:noFill/>
          <a:ln w="25400">
            <a:solidFill>
              <a:schemeClr val="accent1"/>
            </a:solidFill>
            <a:prstDash val="solid"/>
          </a:ln>
        </p:spPr>
        <p:txBody>
          <a:bodyPr/>
          <a:lstStyle/>
          <a:p>
            <a:endParaRPr/>
          </a:p>
        </p:txBody>
      </p:sp>
      <p:sp>
        <p:nvSpPr>
          <p:cNvPr id="8" name="badge 1"/>
          <p:cNvSpPr/>
          <p:nvPr/>
        </p:nvSpPr>
        <p:spPr>
          <a:xfrm>
            <a:off x="8138160" y="1600200"/>
            <a:ext cx="603504" cy="603504"/>
          </a:xfrm>
          <a:prstGeom prst="ellipse">
            <a:avLst/>
          </a:prstGeom>
          <a:solidFill>
            <a:schemeClr val="accent4"/>
          </a:solidFill>
          <a:ln w="12700">
            <a:solidFill>
              <a:schemeClr val="accent4"/>
            </a:solidFill>
            <a:prstDash val="solid"/>
          </a:ln>
        </p:spPr>
        <p:txBody>
          <a:bodyPr/>
          <a:lstStyle/>
          <a:p>
            <a:endParaRPr/>
          </a:p>
        </p:txBody>
      </p:sp>
      <p:sp>
        <p:nvSpPr>
          <p:cNvPr id="9" name="Text 7"/>
          <p:cNvSpPr txBox="1"/>
          <p:nvPr/>
        </p:nvSpPr>
        <p:spPr>
          <a:xfrm>
            <a:off x="8138160" y="1600200"/>
            <a:ext cx="603504" cy="603504"/>
          </a:xfrm>
          <a:prstGeom prst="rect">
            <a:avLst/>
          </a:prstGeom>
          <a:noFill/>
          <a:ln/>
        </p:spPr>
        <p:txBody>
          <a:bodyPr wrap="square" lIns="0" tIns="0" rIns="0" bIns="0" rtlCol="0" anchor="ctr"/>
          <a:lstStyle/>
          <a:p>
            <a:pPr marL="0" indent="0" algn="ctr">
              <a:buNone/>
            </a:pPr>
            <a:r>
              <a:rPr lang="en-US" sz="2200" b="1" dirty="0">
                <a:solidFill>
                  <a:schemeClr val="tx2"/>
                </a:solidFill>
              </a:rPr>
              <a:t>1</a:t>
            </a:r>
            <a:endParaRPr lang="en-US" sz="2200" dirty="0"/>
          </a:p>
        </p:txBody>
      </p:sp>
      <p:sp>
        <p:nvSpPr>
          <p:cNvPr id="10" name="Text 8"/>
          <p:cNvSpPr txBox="1"/>
          <p:nvPr/>
        </p:nvSpPr>
        <p:spPr>
          <a:xfrm>
            <a:off x="8961120" y="1600200"/>
            <a:ext cx="3017520" cy="603504"/>
          </a:xfrm>
          <a:prstGeom prst="rect">
            <a:avLst/>
          </a:prstGeom>
          <a:noFill/>
          <a:ln/>
        </p:spPr>
        <p:txBody>
          <a:bodyPr wrap="square" lIns="0" tIns="0" rIns="0" bIns="0" rtlCol="0" anchor="ctr"/>
          <a:lstStyle/>
          <a:p>
            <a:pPr marL="0" indent="0">
              <a:buNone/>
            </a:pPr>
            <a:r>
              <a:rPr lang="en-US" sz="1800" dirty="0">
                <a:solidFill>
                  <a:schemeClr val="accent4"/>
                </a:solidFill>
              </a:rPr>
              <a:t>Mental status &amp; capacity</a:t>
            </a:r>
            <a:endParaRPr lang="en-US" sz="1800" dirty="0"/>
          </a:p>
        </p:txBody>
      </p:sp>
      <p:sp>
        <p:nvSpPr>
          <p:cNvPr id="11" name="badge 2"/>
          <p:cNvSpPr/>
          <p:nvPr/>
        </p:nvSpPr>
        <p:spPr>
          <a:xfrm>
            <a:off x="8138160" y="2496312"/>
            <a:ext cx="603504" cy="603504"/>
          </a:xfrm>
          <a:prstGeom prst="ellipse">
            <a:avLst/>
          </a:prstGeom>
          <a:solidFill>
            <a:srgbClr val="9DB8E8"/>
          </a:solidFill>
          <a:ln w="12700">
            <a:solidFill>
              <a:srgbClr val="9DB8E8"/>
            </a:solidFill>
            <a:prstDash val="solid"/>
          </a:ln>
        </p:spPr>
        <p:txBody>
          <a:bodyPr/>
          <a:lstStyle/>
          <a:p>
            <a:endParaRPr/>
          </a:p>
        </p:txBody>
      </p:sp>
      <p:sp>
        <p:nvSpPr>
          <p:cNvPr id="12" name="Text 10"/>
          <p:cNvSpPr txBox="1"/>
          <p:nvPr/>
        </p:nvSpPr>
        <p:spPr>
          <a:xfrm>
            <a:off x="8138160" y="2496312"/>
            <a:ext cx="603504" cy="603504"/>
          </a:xfrm>
          <a:prstGeom prst="rect">
            <a:avLst/>
          </a:prstGeom>
          <a:noFill/>
          <a:ln/>
        </p:spPr>
        <p:txBody>
          <a:bodyPr wrap="square" lIns="0" tIns="0" rIns="0" bIns="0" rtlCol="0" anchor="ctr"/>
          <a:lstStyle/>
          <a:p>
            <a:pPr marL="0" indent="0" algn="ctr">
              <a:buNone/>
            </a:pPr>
            <a:r>
              <a:rPr lang="en-US" sz="2200" b="1" dirty="0">
                <a:solidFill>
                  <a:schemeClr val="tx2"/>
                </a:solidFill>
              </a:rPr>
              <a:t>2</a:t>
            </a:r>
            <a:endParaRPr lang="en-US" sz="2200" dirty="0"/>
          </a:p>
        </p:txBody>
      </p:sp>
      <p:sp>
        <p:nvSpPr>
          <p:cNvPr id="13" name="Text 11"/>
          <p:cNvSpPr txBox="1"/>
          <p:nvPr/>
        </p:nvSpPr>
        <p:spPr>
          <a:xfrm>
            <a:off x="8961120" y="2496312"/>
            <a:ext cx="3017520" cy="603504"/>
          </a:xfrm>
          <a:prstGeom prst="rect">
            <a:avLst/>
          </a:prstGeom>
          <a:noFill/>
          <a:ln/>
        </p:spPr>
        <p:txBody>
          <a:bodyPr wrap="square" lIns="0" tIns="0" rIns="0" bIns="0" rtlCol="0" anchor="ctr"/>
          <a:lstStyle/>
          <a:p>
            <a:pPr marL="0" indent="0">
              <a:buNone/>
            </a:pPr>
            <a:r>
              <a:rPr lang="en-US" sz="1800" dirty="0">
                <a:solidFill>
                  <a:schemeClr val="accent4"/>
                </a:solidFill>
              </a:rPr>
              <a:t>Conversation</a:t>
            </a:r>
            <a:endParaRPr lang="en-US" sz="1800" dirty="0"/>
          </a:p>
        </p:txBody>
      </p:sp>
      <p:sp>
        <p:nvSpPr>
          <p:cNvPr id="14" name="badge 3"/>
          <p:cNvSpPr/>
          <p:nvPr/>
        </p:nvSpPr>
        <p:spPr>
          <a:xfrm>
            <a:off x="8138160" y="3392424"/>
            <a:ext cx="603504" cy="603504"/>
          </a:xfrm>
          <a:prstGeom prst="ellipse">
            <a:avLst/>
          </a:prstGeom>
          <a:solidFill>
            <a:srgbClr val="5A86D6"/>
          </a:solidFill>
          <a:ln w="12700">
            <a:solidFill>
              <a:srgbClr val="5A86D6"/>
            </a:solidFill>
            <a:prstDash val="solid"/>
          </a:ln>
        </p:spPr>
        <p:txBody>
          <a:bodyPr/>
          <a:lstStyle/>
          <a:p>
            <a:endParaRPr/>
          </a:p>
        </p:txBody>
      </p:sp>
      <p:sp>
        <p:nvSpPr>
          <p:cNvPr id="15" name="Text 13"/>
          <p:cNvSpPr txBox="1"/>
          <p:nvPr/>
        </p:nvSpPr>
        <p:spPr>
          <a:xfrm>
            <a:off x="8138160" y="3392424"/>
            <a:ext cx="603504" cy="603504"/>
          </a:xfrm>
          <a:prstGeom prst="rect">
            <a:avLst/>
          </a:prstGeom>
          <a:noFill/>
          <a:ln/>
        </p:spPr>
        <p:txBody>
          <a:bodyPr wrap="square" lIns="0" tIns="0" rIns="0" bIns="0" rtlCol="0" anchor="ctr"/>
          <a:lstStyle/>
          <a:p>
            <a:pPr marL="0" indent="0" algn="ctr">
              <a:buNone/>
            </a:pPr>
            <a:r>
              <a:rPr lang="en-US" sz="2200" b="1" dirty="0">
                <a:solidFill>
                  <a:schemeClr val="bg1"/>
                </a:solidFill>
              </a:rPr>
              <a:t>3</a:t>
            </a:r>
            <a:endParaRPr lang="en-US" sz="2200" dirty="0"/>
          </a:p>
        </p:txBody>
      </p:sp>
      <p:sp>
        <p:nvSpPr>
          <p:cNvPr id="16" name="Text 14"/>
          <p:cNvSpPr txBox="1"/>
          <p:nvPr/>
        </p:nvSpPr>
        <p:spPr>
          <a:xfrm>
            <a:off x="8961120" y="3392424"/>
            <a:ext cx="3017520" cy="603504"/>
          </a:xfrm>
          <a:prstGeom prst="rect">
            <a:avLst/>
          </a:prstGeom>
          <a:noFill/>
          <a:ln/>
        </p:spPr>
        <p:txBody>
          <a:bodyPr wrap="square" lIns="0" tIns="0" rIns="0" bIns="0" rtlCol="0" anchor="ctr"/>
          <a:lstStyle/>
          <a:p>
            <a:pPr marL="0" indent="0">
              <a:buNone/>
            </a:pPr>
            <a:r>
              <a:rPr lang="en-US" sz="1800" dirty="0">
                <a:solidFill>
                  <a:schemeClr val="accent4"/>
                </a:solidFill>
              </a:rPr>
              <a:t>Well-person check</a:t>
            </a:r>
            <a:endParaRPr lang="en-US" sz="1800" dirty="0"/>
          </a:p>
        </p:txBody>
      </p:sp>
      <p:sp>
        <p:nvSpPr>
          <p:cNvPr id="17" name="badge 4"/>
          <p:cNvSpPr/>
          <p:nvPr/>
        </p:nvSpPr>
        <p:spPr>
          <a:xfrm>
            <a:off x="8138160" y="4288536"/>
            <a:ext cx="603504" cy="603504"/>
          </a:xfrm>
          <a:prstGeom prst="ellipse">
            <a:avLst/>
          </a:prstGeom>
          <a:solidFill>
            <a:schemeClr val="accent1"/>
          </a:solidFill>
          <a:ln w="12700">
            <a:solidFill>
              <a:schemeClr val="accent1"/>
            </a:solidFill>
            <a:prstDash val="solid"/>
          </a:ln>
        </p:spPr>
        <p:txBody>
          <a:bodyPr/>
          <a:lstStyle/>
          <a:p>
            <a:endParaRPr/>
          </a:p>
        </p:txBody>
      </p:sp>
      <p:sp>
        <p:nvSpPr>
          <p:cNvPr id="18" name="Text 16"/>
          <p:cNvSpPr txBox="1"/>
          <p:nvPr/>
        </p:nvSpPr>
        <p:spPr>
          <a:xfrm>
            <a:off x="8138160" y="4288536"/>
            <a:ext cx="603504" cy="603504"/>
          </a:xfrm>
          <a:prstGeom prst="rect">
            <a:avLst/>
          </a:prstGeom>
          <a:noFill/>
          <a:ln/>
        </p:spPr>
        <p:txBody>
          <a:bodyPr wrap="square" lIns="0" tIns="0" rIns="0" bIns="0" rtlCol="0" anchor="ctr"/>
          <a:lstStyle/>
          <a:p>
            <a:pPr marL="0" indent="0" algn="ctr">
              <a:buNone/>
            </a:pPr>
            <a:r>
              <a:rPr lang="en-US" sz="2200" b="1" dirty="0">
                <a:solidFill>
                  <a:schemeClr val="bg1"/>
                </a:solidFill>
              </a:rPr>
              <a:t>4</a:t>
            </a:r>
            <a:endParaRPr lang="en-US" sz="2200" dirty="0"/>
          </a:p>
        </p:txBody>
      </p:sp>
      <p:sp>
        <p:nvSpPr>
          <p:cNvPr id="19" name="Text 17"/>
          <p:cNvSpPr txBox="1"/>
          <p:nvPr/>
        </p:nvSpPr>
        <p:spPr>
          <a:xfrm>
            <a:off x="8961120" y="4288536"/>
            <a:ext cx="3017520" cy="603504"/>
          </a:xfrm>
          <a:prstGeom prst="rect">
            <a:avLst/>
          </a:prstGeom>
          <a:noFill/>
          <a:ln/>
        </p:spPr>
        <p:txBody>
          <a:bodyPr wrap="square" lIns="0" tIns="0" rIns="0" bIns="0" rtlCol="0" anchor="ctr"/>
          <a:lstStyle/>
          <a:p>
            <a:pPr marL="0" indent="0">
              <a:buNone/>
            </a:pPr>
            <a:r>
              <a:rPr lang="en-US" sz="1800" dirty="0">
                <a:solidFill>
                  <a:schemeClr val="accent4"/>
                </a:solidFill>
              </a:rPr>
              <a:t>Decision</a:t>
            </a:r>
            <a:endParaRPr lang="en-US" sz="1800" dirty="0"/>
          </a:p>
        </p:txBody>
      </p:sp>
      <p:pic>
        <p:nvPicPr>
          <p:cNvPr id="21" name="narration 1">
            <a:hlinkClick r:id="" action="ppaction://media"/>
            <a:extLst>
              <a:ext uri="{FF2B5EF4-FFF2-40B4-BE49-F238E27FC236}">
                <a16:creationId xmlns:a16="http://schemas.microsoft.com/office/drawing/2014/main" id="{73091ABF-3125-42CA-FBD3-863D30F47F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000"/>
    </mc:Choice>
    <mc:Fallback>
      <p:transition spd="slow" advTm="2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768"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Mental health calls are routine. Our tools aren’t</a:t>
            </a:r>
            <a:endParaRPr lang="en-US" sz="3400" dirty="0"/>
          </a:p>
        </p:txBody>
      </p:sp>
      <p:sp>
        <p:nvSpPr>
          <p:cNvPr id="3" name="stat card 1"/>
          <p:cNvSpPr/>
          <p:nvPr/>
        </p:nvSpPr>
        <p:spPr>
          <a:xfrm>
            <a:off x="548640" y="1600200"/>
            <a:ext cx="3520440" cy="3383280"/>
          </a:xfrm>
          <a:prstGeom prst="roundRect">
            <a:avLst>
              <a:gd name="adj" fmla="val 2703"/>
            </a:avLst>
          </a:prstGeom>
          <a:solidFill>
            <a:schemeClr val="bg2"/>
          </a:solidFill>
          <a:ln w="12700">
            <a:solidFill>
              <a:schemeClr val="bg2"/>
            </a:solidFill>
            <a:prstDash val="solid"/>
          </a:ln>
        </p:spPr>
      </p:sp>
      <p:sp>
        <p:nvSpPr>
          <p:cNvPr id="4" name="Text 2"/>
          <p:cNvSpPr txBox="1"/>
          <p:nvPr/>
        </p:nvSpPr>
        <p:spPr>
          <a:xfrm>
            <a:off x="868680" y="1920240"/>
            <a:ext cx="2880360" cy="1188720"/>
          </a:xfrm>
          <a:prstGeom prst="rect">
            <a:avLst/>
          </a:prstGeom>
          <a:noFill/>
          <a:ln/>
        </p:spPr>
        <p:txBody>
          <a:bodyPr wrap="square" lIns="0" tIns="0" rIns="0" bIns="0" rtlCol="0" anchor="ctr"/>
          <a:lstStyle/>
          <a:p>
            <a:pPr marL="0" indent="0">
              <a:buNone/>
            </a:pPr>
            <a:r>
              <a:rPr lang="en-US" sz="6600" b="1" dirty="0">
                <a:solidFill>
                  <a:schemeClr val="accent1"/>
                </a:solidFill>
              </a:rPr>
              <a:t>1 in 9</a:t>
            </a:r>
            <a:endParaRPr lang="en-US" sz="6600" dirty="0"/>
          </a:p>
        </p:txBody>
      </p:sp>
      <p:sp>
        <p:nvSpPr>
          <p:cNvPr id="5" name="Text 3"/>
          <p:cNvSpPr txBox="1"/>
          <p:nvPr/>
        </p:nvSpPr>
        <p:spPr>
          <a:xfrm>
            <a:off x="868680" y="3200400"/>
            <a:ext cx="2880360" cy="1005840"/>
          </a:xfrm>
          <a:prstGeom prst="rect">
            <a:avLst/>
          </a:prstGeom>
          <a:noFill/>
          <a:ln/>
        </p:spPr>
        <p:txBody>
          <a:bodyPr wrap="square" lIns="0" tIns="0" rIns="0" bIns="0" rtlCol="0" anchor="t"/>
          <a:lstStyle/>
          <a:p>
            <a:pPr marL="0" indent="0">
              <a:buNone/>
            </a:pPr>
            <a:r>
              <a:rPr lang="en-US" sz="1700" dirty="0">
                <a:solidFill>
                  <a:schemeClr val="tx1"/>
                </a:solidFill>
              </a:rPr>
              <a:t>EMS calls attended are mental health or self-harm related</a:t>
            </a:r>
            <a:endParaRPr lang="en-US" sz="1700" dirty="0"/>
          </a:p>
        </p:txBody>
      </p:sp>
      <p:sp>
        <p:nvSpPr>
          <p:cNvPr id="6" name="Text 4"/>
          <p:cNvSpPr txBox="1"/>
          <p:nvPr/>
        </p:nvSpPr>
        <p:spPr>
          <a:xfrm>
            <a:off x="868680" y="4297680"/>
            <a:ext cx="2880360" cy="457200"/>
          </a:xfrm>
          <a:prstGeom prst="rect">
            <a:avLst/>
          </a:prstGeom>
          <a:noFill/>
          <a:ln/>
        </p:spPr>
        <p:txBody>
          <a:bodyPr wrap="square" lIns="0" tIns="0" rIns="0" bIns="0" rtlCol="0" anchor="t"/>
          <a:lstStyle/>
          <a:p>
            <a:pPr marL="0" indent="0">
              <a:buNone/>
            </a:pPr>
            <a:r>
              <a:rPr lang="en-US" sz="1100" i="1" dirty="0">
                <a:solidFill>
                  <a:schemeClr val="accent3"/>
                </a:solidFill>
              </a:rPr>
              <a:t>11% of attended calls · Scottish national record-linkage study</a:t>
            </a:r>
            <a:endParaRPr lang="en-US" sz="1100" dirty="0"/>
          </a:p>
        </p:txBody>
      </p:sp>
      <p:sp>
        <p:nvSpPr>
          <p:cNvPr id="7" name="stat card 2"/>
          <p:cNvSpPr/>
          <p:nvPr/>
        </p:nvSpPr>
        <p:spPr>
          <a:xfrm>
            <a:off x="4343400" y="1600200"/>
            <a:ext cx="3520440" cy="3383280"/>
          </a:xfrm>
          <a:prstGeom prst="roundRect">
            <a:avLst>
              <a:gd name="adj" fmla="val 2703"/>
            </a:avLst>
          </a:prstGeom>
          <a:solidFill>
            <a:schemeClr val="bg2"/>
          </a:solidFill>
          <a:ln w="12700">
            <a:solidFill>
              <a:schemeClr val="bg2"/>
            </a:solidFill>
            <a:prstDash val="solid"/>
          </a:ln>
        </p:spPr>
      </p:sp>
      <p:sp>
        <p:nvSpPr>
          <p:cNvPr id="8" name="Text 6"/>
          <p:cNvSpPr txBox="1"/>
          <p:nvPr/>
        </p:nvSpPr>
        <p:spPr>
          <a:xfrm>
            <a:off x="4663440" y="1920240"/>
            <a:ext cx="2880360" cy="1188720"/>
          </a:xfrm>
          <a:prstGeom prst="rect">
            <a:avLst/>
          </a:prstGeom>
          <a:noFill/>
          <a:ln/>
        </p:spPr>
        <p:txBody>
          <a:bodyPr wrap="square" lIns="0" tIns="0" rIns="0" bIns="0" rtlCol="0" anchor="ctr"/>
          <a:lstStyle/>
          <a:p>
            <a:pPr marL="0" indent="0">
              <a:buNone/>
            </a:pPr>
            <a:r>
              <a:rPr lang="en-US" sz="6600" b="1" dirty="0">
                <a:solidFill>
                  <a:schemeClr val="accent1"/>
                </a:solidFill>
              </a:rPr>
              <a:t>0 of 15</a:t>
            </a:r>
            <a:endParaRPr lang="en-US" sz="6600" dirty="0"/>
          </a:p>
        </p:txBody>
      </p:sp>
      <p:sp>
        <p:nvSpPr>
          <p:cNvPr id="9" name="Text 7"/>
          <p:cNvSpPr txBox="1"/>
          <p:nvPr/>
        </p:nvSpPr>
        <p:spPr>
          <a:xfrm>
            <a:off x="4663440" y="3200400"/>
            <a:ext cx="2880360" cy="1005840"/>
          </a:xfrm>
          <a:prstGeom prst="rect">
            <a:avLst/>
          </a:prstGeom>
          <a:noFill/>
          <a:ln/>
        </p:spPr>
        <p:txBody>
          <a:bodyPr wrap="square" lIns="0" tIns="0" rIns="0" bIns="0" rtlCol="0" anchor="t"/>
          <a:lstStyle/>
          <a:p>
            <a:pPr marL="0" indent="0">
              <a:buNone/>
            </a:pPr>
            <a:r>
              <a:rPr lang="en-US" sz="1700" dirty="0">
                <a:solidFill>
                  <a:schemeClr val="tx1"/>
                </a:solidFill>
              </a:rPr>
              <a:t>suicide risk instruments reviewed were accurate enough to rely on</a:t>
            </a:r>
            <a:endParaRPr lang="en-US" sz="1700" dirty="0"/>
          </a:p>
        </p:txBody>
      </p:sp>
      <p:sp>
        <p:nvSpPr>
          <p:cNvPr id="10" name="Text 8"/>
          <p:cNvSpPr txBox="1"/>
          <p:nvPr/>
        </p:nvSpPr>
        <p:spPr>
          <a:xfrm>
            <a:off x="4663440" y="4297680"/>
            <a:ext cx="2880360" cy="457200"/>
          </a:xfrm>
          <a:prstGeom prst="rect">
            <a:avLst/>
          </a:prstGeom>
          <a:noFill/>
          <a:ln/>
        </p:spPr>
        <p:txBody>
          <a:bodyPr wrap="square" lIns="0" tIns="0" rIns="0" bIns="0" rtlCol="0" anchor="t"/>
          <a:lstStyle/>
          <a:p>
            <a:pPr marL="0" indent="0">
              <a:buNone/>
            </a:pPr>
            <a:r>
              <a:rPr lang="en-US" sz="1100" i="1" dirty="0">
                <a:solidFill>
                  <a:schemeClr val="accent3"/>
                </a:solidFill>
              </a:rPr>
              <a:t>Runeson et al., PLOS ONE 2017 (systematic review)</a:t>
            </a:r>
            <a:endParaRPr lang="en-US" sz="1100" dirty="0"/>
          </a:p>
        </p:txBody>
      </p:sp>
      <p:sp>
        <p:nvSpPr>
          <p:cNvPr id="11" name="stat card 3"/>
          <p:cNvSpPr/>
          <p:nvPr/>
        </p:nvSpPr>
        <p:spPr>
          <a:xfrm>
            <a:off x="8138160" y="1600200"/>
            <a:ext cx="3520440" cy="3383280"/>
          </a:xfrm>
          <a:prstGeom prst="roundRect">
            <a:avLst>
              <a:gd name="adj" fmla="val 2703"/>
            </a:avLst>
          </a:prstGeom>
          <a:solidFill>
            <a:schemeClr val="bg2"/>
          </a:solidFill>
          <a:ln w="12700">
            <a:solidFill>
              <a:schemeClr val="bg2"/>
            </a:solidFill>
            <a:prstDash val="solid"/>
          </a:ln>
        </p:spPr>
      </p:sp>
      <p:sp>
        <p:nvSpPr>
          <p:cNvPr id="12" name="Text 10"/>
          <p:cNvSpPr txBox="1"/>
          <p:nvPr/>
        </p:nvSpPr>
        <p:spPr>
          <a:xfrm>
            <a:off x="8458200" y="1920240"/>
            <a:ext cx="2880360" cy="1188720"/>
          </a:xfrm>
          <a:prstGeom prst="rect">
            <a:avLst/>
          </a:prstGeom>
          <a:noFill/>
          <a:ln/>
        </p:spPr>
        <p:txBody>
          <a:bodyPr wrap="square" lIns="0" tIns="0" rIns="0" bIns="0" rtlCol="0" anchor="ctr"/>
          <a:lstStyle/>
          <a:p>
            <a:pPr marL="0" indent="0">
              <a:buNone/>
            </a:pPr>
            <a:r>
              <a:rPr lang="en-US" sz="6600" b="1" dirty="0">
                <a:solidFill>
                  <a:schemeClr val="accent1"/>
                </a:solidFill>
              </a:rPr>
              <a:t>59%</a:t>
            </a:r>
            <a:endParaRPr lang="en-US" sz="6600" dirty="0"/>
          </a:p>
        </p:txBody>
      </p:sp>
      <p:sp>
        <p:nvSpPr>
          <p:cNvPr id="13" name="Text 11"/>
          <p:cNvSpPr txBox="1"/>
          <p:nvPr/>
        </p:nvSpPr>
        <p:spPr>
          <a:xfrm>
            <a:off x="8458200" y="3200400"/>
            <a:ext cx="2880360" cy="1005840"/>
          </a:xfrm>
          <a:prstGeom prst="rect">
            <a:avLst/>
          </a:prstGeom>
          <a:noFill/>
          <a:ln/>
        </p:spPr>
        <p:txBody>
          <a:bodyPr wrap="square" lIns="0" tIns="0" rIns="0" bIns="0" rtlCol="0" anchor="t"/>
          <a:lstStyle/>
          <a:p>
            <a:pPr marL="0" indent="0">
              <a:buNone/>
            </a:pPr>
            <a:r>
              <a:rPr lang="en-US" sz="1700" dirty="0">
                <a:solidFill>
                  <a:schemeClr val="tx1"/>
                </a:solidFill>
              </a:rPr>
              <a:t>of ambulance staff report insufficient mental health training</a:t>
            </a:r>
            <a:endParaRPr lang="en-US" sz="1700" dirty="0"/>
          </a:p>
        </p:txBody>
      </p:sp>
      <p:sp>
        <p:nvSpPr>
          <p:cNvPr id="14" name="Text 12"/>
          <p:cNvSpPr txBox="1"/>
          <p:nvPr/>
        </p:nvSpPr>
        <p:spPr>
          <a:xfrm>
            <a:off x="8458200" y="4297680"/>
            <a:ext cx="2880360" cy="457200"/>
          </a:xfrm>
          <a:prstGeom prst="rect">
            <a:avLst/>
          </a:prstGeom>
          <a:noFill/>
          <a:ln/>
        </p:spPr>
        <p:txBody>
          <a:bodyPr wrap="square" lIns="0" tIns="0" rIns="0" bIns="0" rtlCol="0" anchor="t"/>
          <a:lstStyle/>
          <a:p>
            <a:pPr marL="0" indent="0">
              <a:buNone/>
            </a:pPr>
            <a:r>
              <a:rPr lang="en-US" sz="1100" i="1" dirty="0">
                <a:solidFill>
                  <a:schemeClr val="accent3"/>
                </a:solidFill>
              </a:rPr>
              <a:t>de Lyra et al., 2025</a:t>
            </a:r>
            <a:endParaRPr lang="en-US" sz="1100" dirty="0"/>
          </a:p>
        </p:txBody>
      </p:sp>
      <p:sp>
        <p:nvSpPr>
          <p:cNvPr id="15" name="takeaway"/>
          <p:cNvSpPr/>
          <p:nvPr/>
        </p:nvSpPr>
        <p:spPr>
          <a:xfrm>
            <a:off x="548640" y="5303520"/>
            <a:ext cx="11094415" cy="777240"/>
          </a:xfrm>
          <a:prstGeom prst="roundRect">
            <a:avLst>
              <a:gd name="adj" fmla="val 9412"/>
            </a:avLst>
          </a:prstGeom>
          <a:solidFill>
            <a:schemeClr val="tx2"/>
          </a:solidFill>
          <a:ln w="12700">
            <a:solidFill>
              <a:schemeClr val="tx2"/>
            </a:solidFill>
            <a:prstDash val="solid"/>
          </a:ln>
        </p:spPr>
      </p:sp>
      <p:sp>
        <p:nvSpPr>
          <p:cNvPr id="16" name="Text 14"/>
          <p:cNvSpPr txBox="1"/>
          <p:nvPr/>
        </p:nvSpPr>
        <p:spPr>
          <a:xfrm>
            <a:off x="868680" y="5303520"/>
            <a:ext cx="10454335" cy="777240"/>
          </a:xfrm>
          <a:prstGeom prst="rect">
            <a:avLst/>
          </a:prstGeom>
          <a:noFill/>
          <a:ln/>
        </p:spPr>
        <p:txBody>
          <a:bodyPr wrap="square" lIns="0" tIns="0" rIns="0" bIns="0" rtlCol="0" anchor="ctr"/>
          <a:lstStyle/>
          <a:p>
            <a:pPr marL="0" indent="0">
              <a:buNone/>
            </a:pPr>
            <a:r>
              <a:rPr lang="en-US" sz="1800" dirty="0">
                <a:solidFill>
                  <a:schemeClr val="bg1"/>
                </a:solidFill>
              </a:rPr>
              <a:t>Every one of these calls ends in a disposition decision, and a record that has to stand up afterward.</a:t>
            </a:r>
            <a:endParaRPr lang="en-US" sz="18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2</a:t>
            </a:fld>
            <a:endParaRPr lang="en-US"/>
          </a:p>
        </p:txBody>
      </p:sp>
      <p:pic>
        <p:nvPicPr>
          <p:cNvPr id="18" name="narration 2">
            <a:hlinkClick r:id="" action="ppaction://media"/>
            <a:extLst>
              <a:ext uri="{FF2B5EF4-FFF2-40B4-BE49-F238E27FC236}">
                <a16:creationId xmlns:a16="http://schemas.microsoft.com/office/drawing/2014/main" id="{DBEE1804-C1EA-902A-D675-617B0CC65D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700"/>
    </mc:Choice>
    <mc:Fallback>
      <p:transition spd="slow" advTm="40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48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Fifty years of research: risk prediction doesn’t work</a:t>
            </a:r>
            <a:endParaRPr lang="en-US" sz="3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3657600"/>
        </p:xfrm>
        <a:graphic>
          <a:graphicData uri="http://schemas.openxmlformats.org/drawingml/2006/table">
            <a:tbl>
              <a:tblPr/>
              <a:tblGrid>
                <a:gridCol w="2743200">
                  <a:extLst>
                    <a:ext uri="{9D8B030D-6E8A-4147-A177-3AD203B41FA5}">
                      <a16:colId xmlns:a16="http://schemas.microsoft.com/office/drawing/2014/main" val="20000"/>
                    </a:ext>
                  </a:extLst>
                </a:gridCol>
                <a:gridCol w="4754880">
                  <a:extLst>
                    <a:ext uri="{9D8B030D-6E8A-4147-A177-3AD203B41FA5}">
                      <a16:colId xmlns:a16="http://schemas.microsoft.com/office/drawing/2014/main" val="20001"/>
                    </a:ext>
                  </a:extLst>
                </a:gridCol>
                <a:gridCol w="3596335">
                  <a:extLst>
                    <a:ext uri="{9D8B030D-6E8A-4147-A177-3AD203B41FA5}">
                      <a16:colId xmlns:a16="http://schemas.microsoft.com/office/drawing/2014/main" val="20002"/>
                    </a:ext>
                  </a:extLst>
                </a:gridCol>
              </a:tblGrid>
              <a:tr h="502920">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Study</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tx2"/>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What it found</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tx2"/>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What it means for us</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1051560">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Large et al., 2016</a:t>
                      </a:r>
                      <a:endParaRPr lang="en-US" sz="1500" dirty="0">
                        <a:latin typeface="Calibri" charset="0"/>
                        <a:ea typeface="Calibri" charset="0"/>
                        <a:cs typeface="Calibri" charset="0"/>
                      </a:endParaRPr>
                    </a:p>
                    <a:p>
                      <a:pPr marL="0" indent="0">
                        <a:buNone/>
                      </a:pPr>
                      <a:r>
                        <a:rPr lang="en-US" sz="1500" b="1" dirty="0">
                          <a:solidFill>
                            <a:schemeClr val="tx2"/>
                          </a:solidFill>
                          <a:latin typeface="Calibri" pitchFamily="34" charset="0"/>
                          <a:ea typeface="Calibri" pitchFamily="34" charset="-122"/>
                          <a:cs typeface="Calibri" pitchFamily="34" charset="-120"/>
                        </a:rPr>
                        <a:t>PLOS ONE</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latin typeface="Calibri" pitchFamily="34" charset="0"/>
                          <a:ea typeface="Calibri" pitchFamily="34" charset="-122"/>
                          <a:cs typeface="Calibri" pitchFamily="34" charset="-120"/>
                        </a:rPr>
                        <a:t>Results vary so widely between studies that pooling them is questionable, and predictive accuracy has not improved over decades.</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latin typeface="Calibri" pitchFamily="34" charset="0"/>
                          <a:ea typeface="Calibri" pitchFamily="34" charset="-122"/>
                          <a:cs typeface="Calibri" pitchFamily="34" charset="-120"/>
                        </a:rPr>
                        <a:t>A better scale won’t fix this.</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051560">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Carter &amp; Spittal, 2018</a:t>
                      </a:r>
                      <a:endParaRPr lang="en-US" sz="1500" dirty="0">
                        <a:latin typeface="Calibri" charset="0"/>
                        <a:ea typeface="Calibri" charset="0"/>
                        <a:cs typeface="Calibri" charset="0"/>
                      </a:endParaRPr>
                    </a:p>
                    <a:p>
                      <a:pPr marL="0" indent="0">
                        <a:buNone/>
                      </a:pPr>
                      <a:r>
                        <a:rPr lang="en-US" sz="1500" b="1" dirty="0">
                          <a:solidFill>
                            <a:schemeClr val="tx2"/>
                          </a:solidFill>
                          <a:latin typeface="Calibri" pitchFamily="34" charset="0"/>
                          <a:ea typeface="Calibri" pitchFamily="34" charset="-122"/>
                          <a:cs typeface="Calibri" pitchFamily="34" charset="-120"/>
                        </a:rPr>
                        <a:t>Crisis</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latin typeface="Calibri" pitchFamily="34" charset="0"/>
                          <a:ea typeface="Calibri" pitchFamily="34" charset="-122"/>
                          <a:cs typeface="Calibri" pitchFamily="34" charset="-120"/>
                        </a:rPr>
                        <a:t>Sensitivity ~56%; positive predictive value ~5.5%.</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latin typeface="Calibri" pitchFamily="34" charset="0"/>
                          <a:ea typeface="Calibri" pitchFamily="34" charset="-122"/>
                          <a:cs typeface="Calibri" pitchFamily="34" charset="-120"/>
                        </a:rPr>
                        <a:t>~44% of eventual suicides are missed; ~94.5% of those labeled ‘high risk’ will not die by suicide.</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51560">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Franklin et al., 2017</a:t>
                      </a:r>
                      <a:endParaRPr lang="en-US" sz="1500" dirty="0">
                        <a:latin typeface="Calibri" charset="0"/>
                        <a:ea typeface="Calibri" charset="0"/>
                        <a:cs typeface="Calibri" charset="0"/>
                      </a:endParaRPr>
                    </a:p>
                    <a:p>
                      <a:pPr marL="0" indent="0">
                        <a:buNone/>
                      </a:pPr>
                      <a:r>
                        <a:rPr lang="en-US" sz="1500" b="1" dirty="0">
                          <a:solidFill>
                            <a:schemeClr val="tx2"/>
                          </a:solidFill>
                          <a:latin typeface="Calibri" pitchFamily="34" charset="0"/>
                          <a:ea typeface="Calibri" pitchFamily="34" charset="-122"/>
                          <a:cs typeface="Calibri" pitchFamily="34" charset="-120"/>
                        </a:rPr>
                        <a:t>Psychological Bulletin</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latin typeface="Calibri" pitchFamily="34" charset="0"/>
                          <a:ea typeface="Calibri" pitchFamily="34" charset="-122"/>
                          <a:cs typeface="Calibri" pitchFamily="34" charset="-120"/>
                        </a:rPr>
                        <a:t>365 studies across 50 years: risk factors offer only slight predictive power.</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latin typeface="Calibri" pitchFamily="34" charset="0"/>
                          <a:ea typeface="Calibri" pitchFamily="34" charset="-122"/>
                          <a:cs typeface="Calibri" pitchFamily="34" charset="-120"/>
                        </a:rPr>
                        <a:t>No single factor, or checklist total, predicts who will die.</a:t>
                      </a:r>
                      <a:endParaRPr lang="en-US" sz="1500" dirty="0">
                        <a:latin typeface="Calibri" charset="0"/>
                        <a:ea typeface="Calibri" charset="0"/>
                        <a:cs typeface="Calibri" charset="0"/>
                      </a:endParaRPr>
                    </a:p>
                  </a:txBody>
                  <a:tcPr marL="146304" marR="146304"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takeaway"/>
          <p:cNvSpPr/>
          <p:nvPr/>
        </p:nvSpPr>
        <p:spPr>
          <a:xfrm>
            <a:off x="548640" y="5440680"/>
            <a:ext cx="11094415" cy="685800"/>
          </a:xfrm>
          <a:prstGeom prst="roundRect">
            <a:avLst>
              <a:gd name="adj" fmla="val 10667"/>
            </a:avLst>
          </a:prstGeom>
          <a:solidFill>
            <a:schemeClr val="accent4"/>
          </a:solidFill>
          <a:ln w="12700">
            <a:solidFill>
              <a:schemeClr val="accent4"/>
            </a:solidFill>
            <a:prstDash val="solid"/>
          </a:ln>
        </p:spPr>
      </p:sp>
      <p:sp>
        <p:nvSpPr>
          <p:cNvPr id="5" name="Text 2"/>
          <p:cNvSpPr txBox="1"/>
          <p:nvPr/>
        </p:nvSpPr>
        <p:spPr>
          <a:xfrm>
            <a:off x="822960" y="5440680"/>
            <a:ext cx="10545775" cy="685800"/>
          </a:xfrm>
          <a:prstGeom prst="rect">
            <a:avLst/>
          </a:prstGeom>
          <a:noFill/>
          <a:ln/>
        </p:spPr>
        <p:txBody>
          <a:bodyPr wrap="square" lIns="0" tIns="0" rIns="0" bIns="0" rtlCol="0" anchor="ctr"/>
          <a:lstStyle/>
          <a:p>
            <a:pPr marL="0" indent="0">
              <a:buNone/>
            </a:pPr>
            <a:r>
              <a:rPr lang="en-US" sz="1700" b="1" dirty="0">
                <a:solidFill>
                  <a:schemeClr val="accent1"/>
                </a:solidFill>
              </a:rPr>
              <a:t>Takeaway  </a:t>
            </a:r>
            <a:r>
              <a:rPr lang="en-US" sz="1700" dirty="0">
                <a:solidFill>
                  <a:schemeClr val="tx2"/>
                </a:solidFill>
              </a:rPr>
              <a:t>The problem isn’t our tool. It’s the idea of predicting risk at all.</a:t>
            </a:r>
            <a:endParaRPr lang="en-US" sz="17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3</a:t>
            </a:fld>
            <a:endParaRPr lang="en-US"/>
          </a:p>
        </p:txBody>
      </p:sp>
      <p:pic>
        <p:nvPicPr>
          <p:cNvPr id="7" name="narration 3">
            <a:hlinkClick r:id="" action="ppaction://media"/>
            <a:extLst>
              <a:ext uri="{FF2B5EF4-FFF2-40B4-BE49-F238E27FC236}">
                <a16:creationId xmlns:a16="http://schemas.microsoft.com/office/drawing/2014/main" id="{3C1A40DB-C8A2-8618-4307-1BFEBB3F49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5900"/>
    </mc:Choice>
    <mc:Fallback>
      <p:transition spd="slow" advTm="45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73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Prediction fails. The factors still matter</a:t>
            </a:r>
            <a:endParaRPr lang="en-US" sz="3400" dirty="0"/>
          </a:p>
        </p:txBody>
      </p:sp>
      <p:sp>
        <p:nvSpPr>
          <p:cNvPr id="3" name="Text 1"/>
          <p:cNvSpPr txBox="1"/>
          <p:nvPr/>
        </p:nvSpPr>
        <p:spPr>
          <a:xfrm>
            <a:off x="548640" y="1078992"/>
            <a:ext cx="11094415" cy="365760"/>
          </a:xfrm>
          <a:prstGeom prst="rect">
            <a:avLst/>
          </a:prstGeom>
          <a:noFill/>
          <a:ln/>
        </p:spPr>
        <p:txBody>
          <a:bodyPr wrap="square" lIns="0" tIns="0" rIns="0" bIns="0" rtlCol="0" anchor="ctr"/>
          <a:lstStyle/>
          <a:p>
            <a:pPr marL="0" indent="0">
              <a:buNone/>
            </a:pPr>
            <a:r>
              <a:rPr lang="en-US" sz="1700" i="1" dirty="0">
                <a:solidFill>
                  <a:schemeClr val="accent1"/>
                </a:solidFill>
              </a:rPr>
              <a:t>We don’t use them to predict who will die. We use them to know what to ask and document.</a:t>
            </a:r>
            <a:endParaRPr lang="en-US" sz="1700" dirty="0"/>
          </a:p>
        </p:txBody>
      </p:sp>
      <p:graphicFrame>
        <p:nvGraphicFramePr>
          <p:cNvPr id="4" name="Chart 0"/>
          <p:cNvGraphicFramePr/>
          <p:nvPr/>
        </p:nvGraphicFramePr>
        <p:xfrm>
          <a:off x="548640" y="1600200"/>
          <a:ext cx="7040880" cy="4343400"/>
        </p:xfrm>
        <a:graphic>
          <a:graphicData uri="http://schemas.openxmlformats.org/drawingml/2006/chart">
            <c:chart xmlns:c="http://schemas.openxmlformats.org/drawingml/2006/chart" xmlns:r="http://schemas.openxmlformats.org/officeDocument/2006/relationships" r:id="rId5"/>
          </a:graphicData>
        </a:graphic>
      </p:graphicFrame>
      <p:sp>
        <p:nvSpPr>
          <p:cNvPr id="5" name="legend Assessable on scene"/>
          <p:cNvSpPr/>
          <p:nvPr/>
        </p:nvSpPr>
        <p:spPr>
          <a:xfrm>
            <a:off x="731520" y="6016752"/>
            <a:ext cx="201168" cy="201168"/>
          </a:xfrm>
          <a:prstGeom prst="roundRect">
            <a:avLst>
              <a:gd name="adj" fmla="val 18182"/>
            </a:avLst>
          </a:prstGeom>
          <a:solidFill>
            <a:srgbClr val="1F5FBF"/>
          </a:solidFill>
          <a:ln w="12700">
            <a:solidFill>
              <a:srgbClr val="1F5FBF"/>
            </a:solidFill>
            <a:prstDash val="solid"/>
          </a:ln>
        </p:spPr>
      </p:sp>
      <p:sp>
        <p:nvSpPr>
          <p:cNvPr id="6" name="Text 3"/>
          <p:cNvSpPr txBox="1"/>
          <p:nvPr/>
        </p:nvSpPr>
        <p:spPr>
          <a:xfrm>
            <a:off x="1024128" y="5971032"/>
            <a:ext cx="2011680" cy="292608"/>
          </a:xfrm>
          <a:prstGeom prst="rect">
            <a:avLst/>
          </a:prstGeom>
          <a:noFill/>
          <a:ln/>
        </p:spPr>
        <p:txBody>
          <a:bodyPr wrap="square" lIns="0" tIns="0" rIns="0" bIns="0" rtlCol="0" anchor="ctr"/>
          <a:lstStyle/>
          <a:p>
            <a:pPr marL="0" indent="0">
              <a:buNone/>
            </a:pPr>
            <a:r>
              <a:rPr lang="en-US" sz="1200" dirty="0">
                <a:solidFill>
                  <a:schemeClr val="tx1"/>
                </a:solidFill>
              </a:rPr>
              <a:t>Assessable on scene</a:t>
            </a:r>
            <a:endParaRPr lang="en-US" sz="1200" dirty="0"/>
          </a:p>
        </p:txBody>
      </p:sp>
      <p:sp>
        <p:nvSpPr>
          <p:cNvPr id="7" name="legend History &amp; context"/>
          <p:cNvSpPr/>
          <p:nvPr/>
        </p:nvSpPr>
        <p:spPr>
          <a:xfrm>
            <a:off x="3108960" y="6016752"/>
            <a:ext cx="201168" cy="201168"/>
          </a:xfrm>
          <a:prstGeom prst="roundRect">
            <a:avLst>
              <a:gd name="adj" fmla="val 18182"/>
            </a:avLst>
          </a:prstGeom>
          <a:solidFill>
            <a:srgbClr val="858FA3"/>
          </a:solidFill>
          <a:ln w="12700">
            <a:solidFill>
              <a:srgbClr val="858FA3"/>
            </a:solidFill>
            <a:prstDash val="solid"/>
          </a:ln>
        </p:spPr>
      </p:sp>
      <p:sp>
        <p:nvSpPr>
          <p:cNvPr id="8" name="Text 5"/>
          <p:cNvSpPr txBox="1"/>
          <p:nvPr/>
        </p:nvSpPr>
        <p:spPr>
          <a:xfrm>
            <a:off x="3401568" y="5971032"/>
            <a:ext cx="2011680" cy="292608"/>
          </a:xfrm>
          <a:prstGeom prst="rect">
            <a:avLst/>
          </a:prstGeom>
          <a:noFill/>
          <a:ln/>
        </p:spPr>
        <p:txBody>
          <a:bodyPr wrap="square" lIns="0" tIns="0" rIns="0" bIns="0" rtlCol="0" anchor="ctr"/>
          <a:lstStyle/>
          <a:p>
            <a:pPr marL="0" indent="0">
              <a:buNone/>
            </a:pPr>
            <a:r>
              <a:rPr lang="en-US" sz="1200" dirty="0">
                <a:solidFill>
                  <a:schemeClr val="tx1"/>
                </a:solidFill>
              </a:rPr>
              <a:t>History &amp; context</a:t>
            </a:r>
            <a:endParaRPr lang="en-US" sz="1200" dirty="0"/>
          </a:p>
        </p:txBody>
      </p:sp>
      <p:sp>
        <p:nvSpPr>
          <p:cNvPr id="9" name="Text 6"/>
          <p:cNvSpPr txBox="1"/>
          <p:nvPr/>
        </p:nvSpPr>
        <p:spPr>
          <a:xfrm>
            <a:off x="5303520" y="5971032"/>
            <a:ext cx="2286000" cy="292608"/>
          </a:xfrm>
          <a:prstGeom prst="rect">
            <a:avLst/>
          </a:prstGeom>
          <a:noFill/>
          <a:ln/>
        </p:spPr>
        <p:txBody>
          <a:bodyPr wrap="square" lIns="0" tIns="0" rIns="0" bIns="0" rtlCol="0" anchor="ctr"/>
          <a:lstStyle/>
          <a:p>
            <a:pPr marL="0" indent="0">
              <a:buNone/>
            </a:pPr>
            <a:r>
              <a:rPr lang="en-US" sz="1000" i="1" dirty="0">
                <a:solidFill>
                  <a:schemeClr val="accent3"/>
                </a:solidFill>
              </a:rPr>
              <a:t>† Anglemyer 2014 (16 studies). All other bars: Favril 2022.</a:t>
            </a:r>
            <a:endParaRPr lang="en-US" sz="1000" dirty="0"/>
          </a:p>
        </p:txBody>
      </p:sp>
      <p:sp>
        <p:nvSpPr>
          <p:cNvPr id="10" name="WHERE THE NUMBERS COME FROM"/>
          <p:cNvSpPr/>
          <p:nvPr/>
        </p:nvSpPr>
        <p:spPr>
          <a:xfrm>
            <a:off x="8001000" y="1645920"/>
            <a:ext cx="3642055" cy="1508760"/>
          </a:xfrm>
          <a:prstGeom prst="roundRect">
            <a:avLst>
              <a:gd name="adj" fmla="val 4848"/>
            </a:avLst>
          </a:prstGeom>
          <a:solidFill>
            <a:schemeClr val="bg2"/>
          </a:solidFill>
          <a:ln w="12700">
            <a:solidFill>
              <a:schemeClr val="bg2"/>
            </a:solidFill>
            <a:prstDash val="solid"/>
          </a:ln>
        </p:spPr>
      </p:sp>
      <p:sp>
        <p:nvSpPr>
          <p:cNvPr id="11" name="Text 8"/>
          <p:cNvSpPr txBox="1"/>
          <p:nvPr/>
        </p:nvSpPr>
        <p:spPr>
          <a:xfrm>
            <a:off x="8202168" y="1773936"/>
            <a:ext cx="3239719" cy="256032"/>
          </a:xfrm>
          <a:prstGeom prst="rect">
            <a:avLst/>
          </a:prstGeom>
          <a:noFill/>
          <a:ln/>
        </p:spPr>
        <p:txBody>
          <a:bodyPr wrap="square" lIns="0" tIns="0" rIns="0" bIns="0" rtlCol="0" anchor="ctr"/>
          <a:lstStyle/>
          <a:p>
            <a:pPr marL="0" indent="0">
              <a:buNone/>
            </a:pPr>
            <a:r>
              <a:rPr lang="en-US" sz="1050" b="1" kern="0" spc="150" dirty="0">
                <a:solidFill>
                  <a:schemeClr val="accent1"/>
                </a:solidFill>
              </a:rPr>
              <a:t>WHERE THE NUMBERS COME FROM</a:t>
            </a:r>
            <a:endParaRPr lang="en-US" sz="1050" dirty="0"/>
          </a:p>
        </p:txBody>
      </p:sp>
      <p:sp>
        <p:nvSpPr>
          <p:cNvPr id="12" name="Text 9"/>
          <p:cNvSpPr txBox="1"/>
          <p:nvPr/>
        </p:nvSpPr>
        <p:spPr>
          <a:xfrm>
            <a:off x="8202168" y="2048256"/>
            <a:ext cx="3239719" cy="1033272"/>
          </a:xfrm>
          <a:prstGeom prst="rect">
            <a:avLst/>
          </a:prstGeom>
          <a:noFill/>
          <a:ln/>
        </p:spPr>
        <p:txBody>
          <a:bodyPr wrap="square" lIns="0" tIns="0" rIns="0" bIns="0" rtlCol="0" anchor="t"/>
          <a:lstStyle/>
          <a:p>
            <a:pPr marL="0" indent="0">
              <a:buNone/>
            </a:pPr>
            <a:r>
              <a:rPr lang="en-US" sz="1400" dirty="0">
                <a:solidFill>
                  <a:schemeClr val="tx1"/>
                </a:solidFill>
              </a:rPr>
              <a:t>One meta-analysis of 37 psychological autopsy studies: 5,633 suicide deaths and 7,101 controls across 23 countries (Favril 2022). One yardstick, so the bars compare directly.</a:t>
            </a:r>
            <a:endParaRPr lang="en-US" sz="1400" dirty="0"/>
          </a:p>
        </p:txBody>
      </p:sp>
      <p:sp>
        <p:nvSpPr>
          <p:cNvPr id="13" name="HOW FACTORS MADE THE LIST"/>
          <p:cNvSpPr/>
          <p:nvPr/>
        </p:nvSpPr>
        <p:spPr>
          <a:xfrm>
            <a:off x="8001000" y="3291840"/>
            <a:ext cx="3642055" cy="1417320"/>
          </a:xfrm>
          <a:prstGeom prst="roundRect">
            <a:avLst>
              <a:gd name="adj" fmla="val 5161"/>
            </a:avLst>
          </a:prstGeom>
          <a:solidFill>
            <a:schemeClr val="bg2"/>
          </a:solidFill>
          <a:ln w="12700">
            <a:solidFill>
              <a:schemeClr val="bg2"/>
            </a:solidFill>
            <a:prstDash val="solid"/>
          </a:ln>
        </p:spPr>
      </p:sp>
      <p:sp>
        <p:nvSpPr>
          <p:cNvPr id="14" name="Text 11"/>
          <p:cNvSpPr txBox="1"/>
          <p:nvPr/>
        </p:nvSpPr>
        <p:spPr>
          <a:xfrm>
            <a:off x="8202168" y="3419856"/>
            <a:ext cx="3239719" cy="256032"/>
          </a:xfrm>
          <a:prstGeom prst="rect">
            <a:avLst/>
          </a:prstGeom>
          <a:noFill/>
          <a:ln/>
        </p:spPr>
        <p:txBody>
          <a:bodyPr wrap="square" lIns="0" tIns="0" rIns="0" bIns="0" rtlCol="0" anchor="ctr"/>
          <a:lstStyle/>
          <a:p>
            <a:pPr marL="0" indent="0">
              <a:buNone/>
            </a:pPr>
            <a:r>
              <a:rPr lang="en-US" sz="1050" b="1" kern="0" spc="150" dirty="0">
                <a:solidFill>
                  <a:schemeClr val="accent1"/>
                </a:solidFill>
              </a:rPr>
              <a:t>HOW FACTORS MADE THE LIST</a:t>
            </a:r>
            <a:endParaRPr lang="en-US" sz="1050" dirty="0"/>
          </a:p>
        </p:txBody>
      </p:sp>
      <p:sp>
        <p:nvSpPr>
          <p:cNvPr id="15" name="Text 12"/>
          <p:cNvSpPr txBox="1"/>
          <p:nvPr/>
        </p:nvSpPr>
        <p:spPr>
          <a:xfrm>
            <a:off x="8202168" y="3694176"/>
            <a:ext cx="3239719" cy="941832"/>
          </a:xfrm>
          <a:prstGeom prst="rect">
            <a:avLst/>
          </a:prstGeom>
          <a:noFill/>
          <a:ln/>
        </p:spPr>
        <p:txBody>
          <a:bodyPr wrap="square" lIns="0" tIns="0" rIns="0" bIns="0" rtlCol="0" anchor="t"/>
          <a:lstStyle/>
          <a:p>
            <a:pPr marL="0" indent="0">
              <a:buNone/>
            </a:pPr>
            <a:r>
              <a:rPr lang="en-US" sz="1400" dirty="0">
                <a:solidFill>
                  <a:schemeClr val="tx1"/>
                </a:solidFill>
              </a:rPr>
              <a:t>At least two independent peer-reviewed sources each (12 sources, 9 meta-analyses). Factors that held across study designs ranked higher.</a:t>
            </a:r>
            <a:endParaRPr lang="en-US" sz="1400" dirty="0"/>
          </a:p>
        </p:txBody>
      </p:sp>
      <p:sp>
        <p:nvSpPr>
          <p:cNvPr id="16" name="HOW THEY’RE ORDERED IN THE APP"/>
          <p:cNvSpPr/>
          <p:nvPr/>
        </p:nvSpPr>
        <p:spPr>
          <a:xfrm>
            <a:off x="8001000" y="4846320"/>
            <a:ext cx="3642055" cy="1097280"/>
          </a:xfrm>
          <a:prstGeom prst="roundRect">
            <a:avLst>
              <a:gd name="adj" fmla="val 6667"/>
            </a:avLst>
          </a:prstGeom>
          <a:solidFill>
            <a:schemeClr val="tx2"/>
          </a:solidFill>
          <a:ln w="12700">
            <a:solidFill>
              <a:schemeClr val="tx2"/>
            </a:solidFill>
            <a:prstDash val="solid"/>
          </a:ln>
        </p:spPr>
      </p:sp>
      <p:sp>
        <p:nvSpPr>
          <p:cNvPr id="17" name="Text 14"/>
          <p:cNvSpPr txBox="1"/>
          <p:nvPr/>
        </p:nvSpPr>
        <p:spPr>
          <a:xfrm>
            <a:off x="8202168" y="4974336"/>
            <a:ext cx="3239719" cy="256032"/>
          </a:xfrm>
          <a:prstGeom prst="rect">
            <a:avLst/>
          </a:prstGeom>
          <a:noFill/>
          <a:ln/>
        </p:spPr>
        <p:txBody>
          <a:bodyPr wrap="square" lIns="0" tIns="0" rIns="0" bIns="0" rtlCol="0" anchor="ctr"/>
          <a:lstStyle/>
          <a:p>
            <a:pPr marL="0" indent="0">
              <a:buNone/>
            </a:pPr>
            <a:r>
              <a:rPr lang="en-US" sz="1050" b="1" kern="0" spc="150" dirty="0">
                <a:solidFill>
                  <a:schemeClr val="accent2"/>
                </a:solidFill>
              </a:rPr>
              <a:t>HOW THEY’RE ORDERED IN THE APP</a:t>
            </a:r>
            <a:endParaRPr lang="en-US" sz="1050" dirty="0"/>
          </a:p>
        </p:txBody>
      </p:sp>
      <p:sp>
        <p:nvSpPr>
          <p:cNvPr id="18" name="Text 15"/>
          <p:cNvSpPr txBox="1"/>
          <p:nvPr/>
        </p:nvSpPr>
        <p:spPr>
          <a:xfrm>
            <a:off x="8202168" y="5248656"/>
            <a:ext cx="3239719" cy="621792"/>
          </a:xfrm>
          <a:prstGeom prst="rect">
            <a:avLst/>
          </a:prstGeom>
          <a:noFill/>
          <a:ln/>
        </p:spPr>
        <p:txBody>
          <a:bodyPr wrap="square" lIns="0" tIns="0" rIns="0" bIns="0" rtlCol="0" anchor="t"/>
          <a:lstStyle/>
          <a:p>
            <a:pPr marL="0" indent="0">
              <a:buNone/>
            </a:pPr>
            <a:r>
              <a:rPr lang="en-US" sz="1400" dirty="0">
                <a:solidFill>
                  <a:schemeClr val="bg1"/>
                </a:solidFill>
              </a:rPr>
              <a:t>Field priority, not effect size: what a crew can see or ask on scene comes first.</a:t>
            </a:r>
            <a:endParaRPr lang="en-US" sz="14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4</a:t>
            </a:fld>
            <a:endParaRPr lang="en-US"/>
          </a:p>
        </p:txBody>
      </p:sp>
      <p:pic>
        <p:nvPicPr>
          <p:cNvPr id="20" name="narration 4">
            <a:hlinkClick r:id="" action="ppaction://media"/>
            <a:extLst>
              <a:ext uri="{FF2B5EF4-FFF2-40B4-BE49-F238E27FC236}">
                <a16:creationId xmlns:a16="http://schemas.microsoft.com/office/drawing/2014/main" id="{9C29EC0C-ED53-53A1-1063-F7AB3B50CD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6000"/>
    </mc:Choice>
    <mc:Fallback>
      <p:transition spd="slow" advTm="6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82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Assess risk factors. Don’t assign a risk level</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4270248"/>
        </p:xfrm>
        <a:graphic>
          <a:graphicData uri="http://schemas.openxmlformats.org/drawingml/2006/table">
            <a:tbl>
              <a:tblPr/>
              <a:tblGrid>
                <a:gridCol w="192024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5150815">
                  <a:extLst>
                    <a:ext uri="{9D8B030D-6E8A-4147-A177-3AD203B41FA5}">
                      <a16:colId xmlns:a16="http://schemas.microsoft.com/office/drawing/2014/main" val="20002"/>
                    </a:ext>
                  </a:extLst>
                </a:gridCol>
              </a:tblGrid>
              <a:tr h="502920">
                <a:tc>
                  <a:txBody>
                    <a:bodyPr/>
                    <a:lstStyle/>
                    <a:p>
                      <a:pPr marL="0" indent="0">
                        <a:buNone/>
                      </a:pPr>
                      <a:endParaRPr lang="en-US" sz="1200" dirty="0">
                        <a:latin typeface="Calibri" charset="0"/>
                        <a:ea typeface="Calibri" charset="0"/>
                        <a:cs typeface="Calibri" charset="0"/>
                      </a:endParaRPr>
                    </a:p>
                  </a:txBody>
                  <a:tcPr marL="146304" marR="146304" marT="54864" marB="54864">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Traditional risk assessment</a:t>
                      </a:r>
                      <a:endParaRPr lang="en-US" sz="15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accent4"/>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SRFA: risk-factor assessment</a:t>
                      </a:r>
                      <a:endParaRPr lang="en-US" sz="15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58368">
                <a:tc>
                  <a:txBody>
                    <a:bodyPr/>
                    <a:lstStyle/>
                    <a:p>
                      <a:pPr marL="0" indent="0">
                        <a:buNone/>
                      </a:pPr>
                      <a:r>
                        <a:rPr lang="en-US" sz="1400" b="1" dirty="0">
                          <a:solidFill>
                            <a:schemeClr val="tx2"/>
                          </a:solidFill>
                          <a:latin typeface="Calibri" pitchFamily="34" charset="0"/>
                          <a:ea typeface="Calibri" pitchFamily="34" charset="-122"/>
                          <a:cs typeface="Calibri" pitchFamily="34" charset="-120"/>
                        </a:rPr>
                        <a:t>Output</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3"/>
                          </a:solidFill>
                          <a:latin typeface="Calibri" pitchFamily="34" charset="0"/>
                          <a:ea typeface="Calibri" pitchFamily="34" charset="-122"/>
                          <a:cs typeface="Calibri" pitchFamily="34" charset="-120"/>
                        </a:rPr>
                        <a:t>A score or a low / moderate / high label</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Documented findings, each with its source and the patient’s own words</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66928">
                <a:tc>
                  <a:txBody>
                    <a:bodyPr/>
                    <a:lstStyle/>
                    <a:p>
                      <a:pPr marL="0" indent="0">
                        <a:buNone/>
                      </a:pPr>
                      <a:r>
                        <a:rPr lang="en-US" sz="1400" b="1" dirty="0">
                          <a:solidFill>
                            <a:schemeClr val="tx2"/>
                          </a:solidFill>
                          <a:latin typeface="Calibri" pitchFamily="34" charset="0"/>
                          <a:ea typeface="Calibri" pitchFamily="34" charset="-122"/>
                          <a:cs typeface="Calibri" pitchFamily="34" charset="-120"/>
                        </a:rPr>
                        <a:t>Purpose</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3"/>
                          </a:solidFill>
                          <a:latin typeface="Calibri" pitchFamily="34" charset="0"/>
                          <a:ea typeface="Calibri" pitchFamily="34" charset="-122"/>
                          <a:cs typeface="Calibri" pitchFamily="34" charset="-120"/>
                        </a:rPr>
                        <a:t>Predict who will die</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Inform the plan for this patient, tonight</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6928">
                <a:tc>
                  <a:txBody>
                    <a:bodyPr/>
                    <a:lstStyle/>
                    <a:p>
                      <a:pPr marL="0" indent="0">
                        <a:buNone/>
                      </a:pPr>
                      <a:r>
                        <a:rPr lang="en-US" sz="1400" b="1" dirty="0">
                          <a:solidFill>
                            <a:schemeClr val="tx2"/>
                          </a:solidFill>
                          <a:latin typeface="Calibri" pitchFamily="34" charset="0"/>
                          <a:ea typeface="Calibri" pitchFamily="34" charset="-122"/>
                          <a:cs typeface="Calibri" pitchFamily="34" charset="-120"/>
                        </a:rPr>
                        <a:t>Documentation</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3"/>
                          </a:solidFill>
                          <a:latin typeface="Calibri" pitchFamily="34" charset="0"/>
                          <a:ea typeface="Calibri" pitchFamily="34" charset="-122"/>
                          <a:cs typeface="Calibri" pitchFamily="34" charset="-120"/>
                        </a:rPr>
                        <a:t>“Low risk, denies SI”</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ASQ answers, observed factors, capacity, reasoning</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58368">
                <a:tc>
                  <a:txBody>
                    <a:bodyPr/>
                    <a:lstStyle/>
                    <a:p>
                      <a:pPr marL="0" indent="0">
                        <a:buNone/>
                      </a:pPr>
                      <a:r>
                        <a:rPr lang="en-US" sz="1400" b="1" dirty="0">
                          <a:solidFill>
                            <a:schemeClr val="tx2"/>
                          </a:solidFill>
                          <a:latin typeface="Calibri" pitchFamily="34" charset="0"/>
                          <a:ea typeface="Calibri" pitchFamily="34" charset="-122"/>
                          <a:cs typeface="Calibri" pitchFamily="34" charset="-120"/>
                        </a:rPr>
                        <a:t>Disposition</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3"/>
                          </a:solidFill>
                          <a:latin typeface="Calibri" pitchFamily="34" charset="0"/>
                          <a:ea typeface="Calibri" pitchFamily="34" charset="-122"/>
                          <a:cs typeface="Calibri" pitchFamily="34" charset="-120"/>
                        </a:rPr>
                        <a:t>“Cleared”</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Disqualifier check, then disposition with safety plan and follow-up</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658368">
                <a:tc>
                  <a:txBody>
                    <a:bodyPr/>
                    <a:lstStyle/>
                    <a:p>
                      <a:pPr marL="0" indent="0">
                        <a:buNone/>
                      </a:pPr>
                      <a:r>
                        <a:rPr lang="en-US" sz="1400" b="1" dirty="0">
                          <a:solidFill>
                            <a:schemeClr val="tx2"/>
                          </a:solidFill>
                          <a:latin typeface="Calibri" pitchFamily="34" charset="0"/>
                          <a:ea typeface="Calibri" pitchFamily="34" charset="-122"/>
                          <a:cs typeface="Calibri" pitchFamily="34" charset="-120"/>
                        </a:rPr>
                        <a:t>Evidence</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3"/>
                          </a:solidFill>
                          <a:latin typeface="Calibri" pitchFamily="34" charset="0"/>
                          <a:ea typeface="Calibri" pitchFamily="34" charset="-122"/>
                          <a:cs typeface="Calibri" pitchFamily="34" charset="-120"/>
                        </a:rPr>
                        <a:t>Not accurate enough to be clinically useful</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Safety plan + follow-up: suicidal behavior 5.29% → 3.03% (Stanley 2018)</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58368">
                <a:tc>
                  <a:txBody>
                    <a:bodyPr/>
                    <a:lstStyle/>
                    <a:p>
                      <a:pPr marL="0" indent="0">
                        <a:buNone/>
                      </a:pPr>
                      <a:r>
                        <a:rPr lang="en-US" sz="1400" b="1" dirty="0">
                          <a:solidFill>
                            <a:schemeClr val="tx2"/>
                          </a:solidFill>
                          <a:latin typeface="Calibri" pitchFamily="34" charset="0"/>
                          <a:ea typeface="Calibri" pitchFamily="34" charset="-122"/>
                          <a:cs typeface="Calibri" pitchFamily="34" charset="-120"/>
                        </a:rPr>
                        <a:t>Medicolegal</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2"/>
                    </a:solidFill>
                  </a:tcPr>
                </a:tc>
                <a:tc>
                  <a:txBody>
                    <a:bodyPr/>
                    <a:lstStyle/>
                    <a:p>
                      <a:pPr marL="0" indent="0">
                        <a:buNone/>
                      </a:pPr>
                      <a:r>
                        <a:rPr lang="en-US" sz="1400" dirty="0">
                          <a:solidFill>
                            <a:schemeClr val="accent3"/>
                          </a:solidFill>
                          <a:latin typeface="Calibri" pitchFamily="34" charset="0"/>
                          <a:ea typeface="Calibri" pitchFamily="34" charset="-122"/>
                          <a:cs typeface="Calibri" pitchFamily="34" charset="-120"/>
                        </a:rPr>
                        <a:t>Rests on a label the research calls unreliable</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Rests on findings and reasoning in the record</a:t>
                      </a:r>
                      <a:endParaRPr lang="en-US" sz="1400" dirty="0">
                        <a:latin typeface="Calibri" charset="0"/>
                        <a:ea typeface="Calibri" charset="0"/>
                        <a:cs typeface="Calibri" charset="0"/>
                      </a:endParaRPr>
                    </a:p>
                  </a:txBody>
                  <a:tcPr marL="146304" marR="146304"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5</a:t>
            </a:fld>
            <a:endParaRPr lang="en-US"/>
          </a:p>
        </p:txBody>
      </p:sp>
      <p:pic>
        <p:nvPicPr>
          <p:cNvPr id="4" name="narration 5">
            <a:hlinkClick r:id="" action="ppaction://media"/>
            <a:extLst>
              <a:ext uri="{FF2B5EF4-FFF2-40B4-BE49-F238E27FC236}">
                <a16:creationId xmlns:a16="http://schemas.microsoft.com/office/drawing/2014/main" id="{AC55026B-95B5-B9A4-61F2-BDE4A31719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3300"/>
    </mc:Choice>
    <mc:Fallback>
      <p:transition spd="slow" advTm="43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What the program sets out to do</a:t>
            </a:r>
            <a:endParaRPr lang="en-US" sz="3400" dirty="0"/>
          </a:p>
        </p:txBody>
      </p:sp>
      <p:sp>
        <p:nvSpPr>
          <p:cNvPr id="3" name="badge 1"/>
          <p:cNvSpPr/>
          <p:nvPr/>
        </p:nvSpPr>
        <p:spPr>
          <a:xfrm>
            <a:off x="548640" y="1536192"/>
            <a:ext cx="512064" cy="512064"/>
          </a:xfrm>
          <a:prstGeom prst="ellipse">
            <a:avLst/>
          </a:prstGeom>
          <a:solidFill>
            <a:schemeClr val="tx2"/>
          </a:solidFill>
          <a:ln w="12700">
            <a:solidFill>
              <a:schemeClr val="tx2"/>
            </a:solidFill>
            <a:prstDash val="solid"/>
          </a:ln>
        </p:spPr>
        <p:txBody>
          <a:bodyPr/>
          <a:lstStyle/>
          <a:p>
            <a:endParaRPr/>
          </a:p>
        </p:txBody>
      </p:sp>
      <p:sp>
        <p:nvSpPr>
          <p:cNvPr id="4" name="Text 2"/>
          <p:cNvSpPr txBox="1"/>
          <p:nvPr/>
        </p:nvSpPr>
        <p:spPr>
          <a:xfrm>
            <a:off x="548640" y="1536192"/>
            <a:ext cx="512064" cy="512064"/>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5" name="Text 3"/>
          <p:cNvSpPr txBox="1"/>
          <p:nvPr/>
        </p:nvSpPr>
        <p:spPr>
          <a:xfrm>
            <a:off x="1325880" y="1463040"/>
            <a:ext cx="6309360" cy="347472"/>
          </a:xfrm>
          <a:prstGeom prst="rect">
            <a:avLst/>
          </a:prstGeom>
          <a:noFill/>
          <a:ln/>
        </p:spPr>
        <p:txBody>
          <a:bodyPr wrap="square" lIns="0" tIns="0" rIns="0" bIns="0" rtlCol="0" anchor="ctr"/>
          <a:lstStyle/>
          <a:p>
            <a:pPr marL="0" indent="0">
              <a:buNone/>
            </a:pPr>
            <a:r>
              <a:rPr lang="en-US" sz="1900" b="1" dirty="0">
                <a:solidFill>
                  <a:schemeClr val="tx2"/>
                </a:solidFill>
              </a:rPr>
              <a:t>Standardize the assessment</a:t>
            </a:r>
            <a:endParaRPr lang="en-US" sz="1900" dirty="0"/>
          </a:p>
        </p:txBody>
      </p:sp>
      <p:sp>
        <p:nvSpPr>
          <p:cNvPr id="6" name="Text 4"/>
          <p:cNvSpPr txBox="1"/>
          <p:nvPr/>
        </p:nvSpPr>
        <p:spPr>
          <a:xfrm>
            <a:off x="1325880" y="1810512"/>
            <a:ext cx="6309360" cy="384048"/>
          </a:xfrm>
          <a:prstGeom prst="rect">
            <a:avLst/>
          </a:prstGeom>
          <a:noFill/>
          <a:ln/>
        </p:spPr>
        <p:txBody>
          <a:bodyPr wrap="square" lIns="0" tIns="0" rIns="0" bIns="0" rtlCol="0" anchor="ctr"/>
          <a:lstStyle/>
          <a:p>
            <a:pPr marL="0" indent="0">
              <a:buNone/>
            </a:pPr>
            <a:r>
              <a:rPr lang="en-US" sz="1500" dirty="0">
                <a:solidFill>
                  <a:schemeClr val="tx1"/>
                </a:solidFill>
              </a:rPr>
              <a:t>One structured approach for every APP mental-health or suicide-related call.</a:t>
            </a:r>
            <a:endParaRPr lang="en-US" sz="1500" dirty="0"/>
          </a:p>
        </p:txBody>
      </p:sp>
      <p:sp>
        <p:nvSpPr>
          <p:cNvPr id="7" name="badge 2"/>
          <p:cNvSpPr/>
          <p:nvPr/>
        </p:nvSpPr>
        <p:spPr>
          <a:xfrm>
            <a:off x="548640" y="2450592"/>
            <a:ext cx="512064" cy="512064"/>
          </a:xfrm>
          <a:prstGeom prst="ellipse">
            <a:avLst/>
          </a:prstGeom>
          <a:solidFill>
            <a:schemeClr val="tx2"/>
          </a:solidFill>
          <a:ln w="12700">
            <a:solidFill>
              <a:schemeClr val="tx2"/>
            </a:solidFill>
            <a:prstDash val="solid"/>
          </a:ln>
        </p:spPr>
        <p:txBody>
          <a:bodyPr/>
          <a:lstStyle/>
          <a:p>
            <a:endParaRPr/>
          </a:p>
        </p:txBody>
      </p:sp>
      <p:sp>
        <p:nvSpPr>
          <p:cNvPr id="8" name="Text 6"/>
          <p:cNvSpPr txBox="1"/>
          <p:nvPr/>
        </p:nvSpPr>
        <p:spPr>
          <a:xfrm>
            <a:off x="548640" y="2450592"/>
            <a:ext cx="512064" cy="512064"/>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9" name="Text 7"/>
          <p:cNvSpPr txBox="1"/>
          <p:nvPr/>
        </p:nvSpPr>
        <p:spPr>
          <a:xfrm>
            <a:off x="1325880" y="2377440"/>
            <a:ext cx="6309360" cy="347472"/>
          </a:xfrm>
          <a:prstGeom prst="rect">
            <a:avLst/>
          </a:prstGeom>
          <a:noFill/>
          <a:ln/>
        </p:spPr>
        <p:txBody>
          <a:bodyPr wrap="square" lIns="0" tIns="0" rIns="0" bIns="0" rtlCol="0" anchor="ctr"/>
          <a:lstStyle/>
          <a:p>
            <a:pPr marL="0" indent="0">
              <a:buNone/>
            </a:pPr>
            <a:r>
              <a:rPr lang="en-US" sz="1900" b="1" dirty="0">
                <a:solidFill>
                  <a:schemeClr val="tx2"/>
                </a:solidFill>
              </a:rPr>
              <a:t>Document findings, not labels</a:t>
            </a:r>
            <a:endParaRPr lang="en-US" sz="1900" dirty="0"/>
          </a:p>
        </p:txBody>
      </p:sp>
      <p:sp>
        <p:nvSpPr>
          <p:cNvPr id="10" name="Text 8"/>
          <p:cNvSpPr txBox="1"/>
          <p:nvPr/>
        </p:nvSpPr>
        <p:spPr>
          <a:xfrm>
            <a:off x="1325880" y="2724912"/>
            <a:ext cx="6309360" cy="384048"/>
          </a:xfrm>
          <a:prstGeom prst="rect">
            <a:avLst/>
          </a:prstGeom>
          <a:noFill/>
          <a:ln/>
        </p:spPr>
        <p:txBody>
          <a:bodyPr wrap="square" lIns="0" tIns="0" rIns="0" bIns="0" rtlCol="0" anchor="ctr"/>
          <a:lstStyle/>
          <a:p>
            <a:pPr marL="0" indent="0">
              <a:buNone/>
            </a:pPr>
            <a:r>
              <a:rPr lang="en-US" sz="1500" dirty="0">
                <a:solidFill>
                  <a:schemeClr val="tx1"/>
                </a:solidFill>
              </a:rPr>
              <a:t>Replace ‘low risk’ with findings that hold up against the evidence.</a:t>
            </a:r>
            <a:endParaRPr lang="en-US" sz="1500" dirty="0"/>
          </a:p>
        </p:txBody>
      </p:sp>
      <p:sp>
        <p:nvSpPr>
          <p:cNvPr id="11" name="badge 3"/>
          <p:cNvSpPr/>
          <p:nvPr/>
        </p:nvSpPr>
        <p:spPr>
          <a:xfrm>
            <a:off x="548640" y="3364992"/>
            <a:ext cx="512064" cy="512064"/>
          </a:xfrm>
          <a:prstGeom prst="ellipse">
            <a:avLst/>
          </a:prstGeom>
          <a:solidFill>
            <a:schemeClr val="tx2"/>
          </a:solidFill>
          <a:ln w="12700">
            <a:solidFill>
              <a:schemeClr val="tx2"/>
            </a:solidFill>
            <a:prstDash val="solid"/>
          </a:ln>
        </p:spPr>
        <p:txBody>
          <a:bodyPr/>
          <a:lstStyle/>
          <a:p>
            <a:endParaRPr/>
          </a:p>
        </p:txBody>
      </p:sp>
      <p:sp>
        <p:nvSpPr>
          <p:cNvPr id="12" name="Text 10"/>
          <p:cNvSpPr txBox="1"/>
          <p:nvPr/>
        </p:nvSpPr>
        <p:spPr>
          <a:xfrm>
            <a:off x="548640" y="3364992"/>
            <a:ext cx="512064" cy="512064"/>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3" name="Text 11"/>
          <p:cNvSpPr txBox="1"/>
          <p:nvPr/>
        </p:nvSpPr>
        <p:spPr>
          <a:xfrm>
            <a:off x="1325880" y="3291840"/>
            <a:ext cx="6309360" cy="347472"/>
          </a:xfrm>
          <a:prstGeom prst="rect">
            <a:avLst/>
          </a:prstGeom>
          <a:noFill/>
          <a:ln/>
        </p:spPr>
        <p:txBody>
          <a:bodyPr wrap="square" lIns="0" tIns="0" rIns="0" bIns="0" rtlCol="0" anchor="ctr"/>
          <a:lstStyle/>
          <a:p>
            <a:pPr marL="0" indent="0">
              <a:buNone/>
            </a:pPr>
            <a:r>
              <a:rPr lang="en-US" sz="1900" b="1" dirty="0">
                <a:solidFill>
                  <a:schemeClr val="tx2"/>
                </a:solidFill>
              </a:rPr>
              <a:t>Make capacity its own finding</a:t>
            </a:r>
            <a:endParaRPr lang="en-US" sz="1900" dirty="0"/>
          </a:p>
        </p:txBody>
      </p:sp>
      <p:sp>
        <p:nvSpPr>
          <p:cNvPr id="14" name="Text 12"/>
          <p:cNvSpPr txBox="1"/>
          <p:nvPr/>
        </p:nvSpPr>
        <p:spPr>
          <a:xfrm>
            <a:off x="1325880" y="3639312"/>
            <a:ext cx="6309360" cy="384048"/>
          </a:xfrm>
          <a:prstGeom prst="rect">
            <a:avLst/>
          </a:prstGeom>
          <a:noFill/>
          <a:ln/>
        </p:spPr>
        <p:txBody>
          <a:bodyPr wrap="square" lIns="0" tIns="0" rIns="0" bIns="0" rtlCol="0" anchor="ctr"/>
          <a:lstStyle/>
          <a:p>
            <a:pPr marL="0" indent="0">
              <a:buNone/>
            </a:pPr>
            <a:r>
              <a:rPr lang="en-US" sz="1500" dirty="0">
                <a:solidFill>
                  <a:schemeClr val="tx1"/>
                </a:solidFill>
              </a:rPr>
              <a:t>The five-part protocol standard, recorded line by line.</a:t>
            </a:r>
            <a:endParaRPr lang="en-US" sz="1500" dirty="0"/>
          </a:p>
        </p:txBody>
      </p:sp>
      <p:sp>
        <p:nvSpPr>
          <p:cNvPr id="15" name="badge 4"/>
          <p:cNvSpPr/>
          <p:nvPr/>
        </p:nvSpPr>
        <p:spPr>
          <a:xfrm>
            <a:off x="548640" y="4279392"/>
            <a:ext cx="512064" cy="512064"/>
          </a:xfrm>
          <a:prstGeom prst="ellipse">
            <a:avLst/>
          </a:prstGeom>
          <a:solidFill>
            <a:schemeClr val="tx2"/>
          </a:solidFill>
          <a:ln w="12700">
            <a:solidFill>
              <a:schemeClr val="tx2"/>
            </a:solidFill>
            <a:prstDash val="solid"/>
          </a:ln>
        </p:spPr>
        <p:txBody>
          <a:bodyPr/>
          <a:lstStyle/>
          <a:p>
            <a:endParaRPr/>
          </a:p>
        </p:txBody>
      </p:sp>
      <p:sp>
        <p:nvSpPr>
          <p:cNvPr id="16" name="Text 14"/>
          <p:cNvSpPr txBox="1"/>
          <p:nvPr/>
        </p:nvSpPr>
        <p:spPr>
          <a:xfrm>
            <a:off x="548640" y="4279392"/>
            <a:ext cx="512064" cy="512064"/>
          </a:xfrm>
          <a:prstGeom prst="rect">
            <a:avLst/>
          </a:prstGeom>
          <a:no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17" name="Text 15"/>
          <p:cNvSpPr txBox="1"/>
          <p:nvPr/>
        </p:nvSpPr>
        <p:spPr>
          <a:xfrm>
            <a:off x="1325880" y="4206240"/>
            <a:ext cx="6309360" cy="347472"/>
          </a:xfrm>
          <a:prstGeom prst="rect">
            <a:avLst/>
          </a:prstGeom>
          <a:noFill/>
          <a:ln/>
        </p:spPr>
        <p:txBody>
          <a:bodyPr wrap="square" lIns="0" tIns="0" rIns="0" bIns="0" rtlCol="0" anchor="ctr"/>
          <a:lstStyle/>
          <a:p>
            <a:pPr marL="0" indent="0">
              <a:buNone/>
            </a:pPr>
            <a:r>
              <a:rPr lang="en-US" sz="1900" b="1" dirty="0">
                <a:solidFill>
                  <a:schemeClr val="tx2"/>
                </a:solidFill>
              </a:rPr>
              <a:t>Structure non-transport</a:t>
            </a:r>
            <a:endParaRPr lang="en-US" sz="1900" dirty="0"/>
          </a:p>
        </p:txBody>
      </p:sp>
      <p:sp>
        <p:nvSpPr>
          <p:cNvPr id="18" name="Text 16"/>
          <p:cNvSpPr txBox="1"/>
          <p:nvPr/>
        </p:nvSpPr>
        <p:spPr>
          <a:xfrm>
            <a:off x="1325880" y="4553712"/>
            <a:ext cx="6309360" cy="384048"/>
          </a:xfrm>
          <a:prstGeom prst="rect">
            <a:avLst/>
          </a:prstGeom>
          <a:noFill/>
          <a:ln/>
        </p:spPr>
        <p:txBody>
          <a:bodyPr wrap="square" lIns="0" tIns="0" rIns="0" bIns="0" rtlCol="0" anchor="ctr"/>
          <a:lstStyle/>
          <a:p>
            <a:pPr marL="0" indent="0">
              <a:buNone/>
            </a:pPr>
            <a:r>
              <a:rPr lang="en-US" sz="1500" dirty="0">
                <a:solidFill>
                  <a:schemeClr val="tx1"/>
                </a:solidFill>
              </a:rPr>
              <a:t>Safety plan, means counseling and a follow-up call with a named owner.</a:t>
            </a:r>
            <a:endParaRPr lang="en-US" sz="1500" dirty="0"/>
          </a:p>
        </p:txBody>
      </p:sp>
      <p:sp>
        <p:nvSpPr>
          <p:cNvPr id="19" name="badge 5"/>
          <p:cNvSpPr/>
          <p:nvPr/>
        </p:nvSpPr>
        <p:spPr>
          <a:xfrm>
            <a:off x="548640" y="5193792"/>
            <a:ext cx="512064" cy="512064"/>
          </a:xfrm>
          <a:prstGeom prst="ellipse">
            <a:avLst/>
          </a:prstGeom>
          <a:solidFill>
            <a:schemeClr val="tx2"/>
          </a:solidFill>
          <a:ln w="12700">
            <a:solidFill>
              <a:schemeClr val="tx2"/>
            </a:solidFill>
            <a:prstDash val="solid"/>
          </a:ln>
        </p:spPr>
        <p:txBody>
          <a:bodyPr/>
          <a:lstStyle/>
          <a:p>
            <a:endParaRPr/>
          </a:p>
        </p:txBody>
      </p:sp>
      <p:sp>
        <p:nvSpPr>
          <p:cNvPr id="20" name="Text 18"/>
          <p:cNvSpPr txBox="1"/>
          <p:nvPr/>
        </p:nvSpPr>
        <p:spPr>
          <a:xfrm>
            <a:off x="548640" y="5193792"/>
            <a:ext cx="512064" cy="512064"/>
          </a:xfrm>
          <a:prstGeom prst="rect">
            <a:avLst/>
          </a:prstGeom>
          <a:noFill/>
          <a:ln/>
        </p:spPr>
        <p:txBody>
          <a:bodyPr wrap="square" lIns="0" tIns="0" rIns="0" bIns="0" rtlCol="0" anchor="ctr"/>
          <a:lstStyle/>
          <a:p>
            <a:pPr marL="0" indent="0" algn="ctr">
              <a:buNone/>
            </a:pPr>
            <a:r>
              <a:rPr lang="en-US" sz="1800" b="1" dirty="0">
                <a:solidFill>
                  <a:schemeClr val="bg1"/>
                </a:solidFill>
              </a:rPr>
              <a:t>5</a:t>
            </a:r>
            <a:endParaRPr lang="en-US" sz="1800" dirty="0"/>
          </a:p>
        </p:txBody>
      </p:sp>
      <p:sp>
        <p:nvSpPr>
          <p:cNvPr id="21" name="Text 19"/>
          <p:cNvSpPr txBox="1"/>
          <p:nvPr/>
        </p:nvSpPr>
        <p:spPr>
          <a:xfrm>
            <a:off x="1325880" y="5120640"/>
            <a:ext cx="6309360" cy="347472"/>
          </a:xfrm>
          <a:prstGeom prst="rect">
            <a:avLst/>
          </a:prstGeom>
          <a:noFill/>
          <a:ln/>
        </p:spPr>
        <p:txBody>
          <a:bodyPr wrap="square" lIns="0" tIns="0" rIns="0" bIns="0" rtlCol="0" anchor="ctr"/>
          <a:lstStyle/>
          <a:p>
            <a:pPr marL="0" indent="0">
              <a:buNone/>
            </a:pPr>
            <a:r>
              <a:rPr lang="en-US" sz="1900" b="1" dirty="0">
                <a:solidFill>
                  <a:schemeClr val="tx2"/>
                </a:solidFill>
              </a:rPr>
              <a:t>Route social needs</a:t>
            </a:r>
            <a:endParaRPr lang="en-US" sz="1900" dirty="0"/>
          </a:p>
        </p:txBody>
      </p:sp>
      <p:sp>
        <p:nvSpPr>
          <p:cNvPr id="22" name="Text 20"/>
          <p:cNvSpPr txBox="1"/>
          <p:nvPr/>
        </p:nvSpPr>
        <p:spPr>
          <a:xfrm>
            <a:off x="1325880" y="5468112"/>
            <a:ext cx="6309360" cy="384048"/>
          </a:xfrm>
          <a:prstGeom prst="rect">
            <a:avLst/>
          </a:prstGeom>
          <a:noFill/>
          <a:ln/>
        </p:spPr>
        <p:txBody>
          <a:bodyPr wrap="square" lIns="0" tIns="0" rIns="0" bIns="0" rtlCol="0" anchor="ctr"/>
          <a:lstStyle/>
          <a:p>
            <a:pPr marL="0" indent="0">
              <a:buNone/>
            </a:pPr>
            <a:r>
              <a:rPr lang="en-US" sz="1500" dirty="0">
                <a:solidFill>
                  <a:schemeClr val="tx1"/>
                </a:solidFill>
              </a:rPr>
              <a:t>Housing, food, medication and justice needs flagged for referral.</a:t>
            </a:r>
            <a:endParaRPr lang="en-US" sz="1500" dirty="0"/>
          </a:p>
        </p:txBody>
      </p:sp>
      <p:sp>
        <p:nvSpPr>
          <p:cNvPr id="23" name="design principle"/>
          <p:cNvSpPr/>
          <p:nvPr/>
        </p:nvSpPr>
        <p:spPr>
          <a:xfrm>
            <a:off x="8229600" y="1463040"/>
            <a:ext cx="3413455" cy="4389120"/>
          </a:xfrm>
          <a:prstGeom prst="roundRect">
            <a:avLst>
              <a:gd name="adj" fmla="val 2679"/>
            </a:avLst>
          </a:prstGeom>
          <a:solidFill>
            <a:schemeClr val="tx2"/>
          </a:solidFill>
          <a:ln w="12700">
            <a:solidFill>
              <a:schemeClr val="tx2"/>
            </a:solidFill>
            <a:prstDash val="solid"/>
          </a:ln>
        </p:spPr>
        <p:txBody>
          <a:bodyPr/>
          <a:lstStyle/>
          <a:p>
            <a:endParaRPr/>
          </a:p>
        </p:txBody>
      </p:sp>
      <p:sp>
        <p:nvSpPr>
          <p:cNvPr id="24" name="Text 22"/>
          <p:cNvSpPr txBox="1"/>
          <p:nvPr/>
        </p:nvSpPr>
        <p:spPr>
          <a:xfrm>
            <a:off x="8549640" y="1783080"/>
            <a:ext cx="2773375" cy="274320"/>
          </a:xfrm>
          <a:prstGeom prst="rect">
            <a:avLst/>
          </a:prstGeom>
          <a:noFill/>
          <a:ln/>
        </p:spPr>
        <p:txBody>
          <a:bodyPr wrap="square" lIns="0" tIns="0" rIns="0" bIns="0" rtlCol="0" anchor="ctr"/>
          <a:lstStyle/>
          <a:p>
            <a:pPr marL="0" indent="0">
              <a:buNone/>
            </a:pPr>
            <a:r>
              <a:rPr lang="en-US" sz="1100" b="1" kern="0" spc="200" dirty="0">
                <a:solidFill>
                  <a:schemeClr val="accent2"/>
                </a:solidFill>
              </a:rPr>
              <a:t>DESIGN PRINCIPLE</a:t>
            </a:r>
            <a:endParaRPr lang="en-US" sz="1100" dirty="0"/>
          </a:p>
        </p:txBody>
      </p:sp>
      <p:sp>
        <p:nvSpPr>
          <p:cNvPr id="25" name="Text 23"/>
          <p:cNvSpPr txBox="1"/>
          <p:nvPr/>
        </p:nvSpPr>
        <p:spPr>
          <a:xfrm>
            <a:off x="8549640" y="2194560"/>
            <a:ext cx="2773375" cy="1371600"/>
          </a:xfrm>
          <a:prstGeom prst="rect">
            <a:avLst/>
          </a:prstGeom>
          <a:noFill/>
          <a:ln/>
        </p:spPr>
        <p:txBody>
          <a:bodyPr wrap="square" lIns="0" tIns="0" rIns="0" bIns="0" rtlCol="0" anchor="t"/>
          <a:lstStyle/>
          <a:p>
            <a:pPr marL="0" indent="0">
              <a:buNone/>
            </a:pPr>
            <a:r>
              <a:rPr lang="en-US" sz="2400" b="1" dirty="0">
                <a:solidFill>
                  <a:schemeClr val="bg1"/>
                </a:solidFill>
              </a:rPr>
              <a:t>Not a predictive instrument.</a:t>
            </a:r>
            <a:endParaRPr lang="en-US" sz="2400" dirty="0"/>
          </a:p>
          <a:p>
            <a:pPr marL="0" indent="0">
              <a:buNone/>
            </a:pPr>
            <a:r>
              <a:rPr lang="en-US" sz="2400" b="1" dirty="0">
                <a:solidFill>
                  <a:schemeClr val="bg1"/>
                </a:solidFill>
              </a:rPr>
              <a:t>Not a clearance tool.</a:t>
            </a:r>
            <a:endParaRPr lang="en-US" sz="2400" dirty="0"/>
          </a:p>
        </p:txBody>
      </p:sp>
      <p:sp>
        <p:nvSpPr>
          <p:cNvPr id="26" name="Text 24"/>
          <p:cNvSpPr txBox="1"/>
          <p:nvPr/>
        </p:nvSpPr>
        <p:spPr>
          <a:xfrm>
            <a:off x="8549640" y="3931920"/>
            <a:ext cx="2773375" cy="1097280"/>
          </a:xfrm>
          <a:prstGeom prst="rect">
            <a:avLst/>
          </a:prstGeom>
          <a:noFill/>
          <a:ln/>
        </p:spPr>
        <p:txBody>
          <a:bodyPr wrap="square" lIns="0" tIns="0" rIns="0" bIns="0" rtlCol="0" anchor="t"/>
          <a:lstStyle/>
          <a:p>
            <a:pPr marL="0" indent="0">
              <a:buNone/>
            </a:pPr>
            <a:r>
              <a:rPr lang="en-US" sz="1600" dirty="0">
                <a:solidFill>
                  <a:schemeClr val="accent4"/>
                </a:solidFill>
              </a:rPr>
              <a:t>The app tracks what the APP finds. The APP makes the decision.</a:t>
            </a:r>
            <a:endParaRPr lang="en-US" sz="1600" dirty="0"/>
          </a:p>
        </p:txBody>
      </p:sp>
      <p:sp>
        <p:nvSpPr>
          <p:cNvPr id="27"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6</a:t>
            </a:fld>
            <a:endParaRPr lang="en-US"/>
          </a:p>
        </p:txBody>
      </p:sp>
      <p:pic>
        <p:nvPicPr>
          <p:cNvPr id="29" name="narration 6">
            <a:hlinkClick r:id="" action="ppaction://media"/>
            <a:extLst>
              <a:ext uri="{FF2B5EF4-FFF2-40B4-BE49-F238E27FC236}">
                <a16:creationId xmlns:a16="http://schemas.microsoft.com/office/drawing/2014/main" id="{D2681287-2AEE-902F-50A0-2CA701E497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9000"/>
    </mc:Choice>
    <mc:Fallback>
      <p:transition spd="slow" advTm="3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7848"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566928"/>
            <a:ext cx="5486400" cy="320040"/>
          </a:xfrm>
          <a:prstGeom prst="rect">
            <a:avLst/>
          </a:prstGeom>
          <a:noFill/>
          <a:ln/>
        </p:spPr>
        <p:txBody>
          <a:bodyPr wrap="square" lIns="0" tIns="0" rIns="0" bIns="0" rtlCol="0" anchor="ctr"/>
          <a:lstStyle/>
          <a:p>
            <a:pPr marL="0" indent="0">
              <a:buNone/>
            </a:pPr>
            <a:r>
              <a:rPr lang="en-US" sz="1400" b="1" kern="0" spc="400" dirty="0">
                <a:solidFill>
                  <a:schemeClr val="accent2"/>
                </a:solidFill>
              </a:rPr>
              <a:t>PATIENT PRIVACY</a:t>
            </a:r>
            <a:endParaRPr lang="en-US" sz="1400" dirty="0"/>
          </a:p>
        </p:txBody>
      </p:sp>
      <p:sp>
        <p:nvSpPr>
          <p:cNvPr id="3" name="Text 0"/>
          <p:cNvSpPr>
            <a:spLocks noGrp="1"/>
          </p:cNvSpPr>
          <p:nvPr>
            <p:ph type="title" idx="100" hasCustomPrompt="1"/>
          </p:nvPr>
        </p:nvSpPr>
        <p:spPr>
          <a:xfrm>
            <a:off x="548640" y="1005840"/>
            <a:ext cx="11094415" cy="1600200"/>
          </a:xfrm>
          <a:prstGeom prst="rect">
            <a:avLst/>
          </a:prstGeom>
          <a:noFill/>
          <a:ln/>
        </p:spPr>
        <p:txBody>
          <a:bodyPr wrap="square" lIns="0" tIns="0" rIns="0" bIns="0" rtlCol="0" anchor="t"/>
          <a:lstStyle/>
          <a:p>
            <a:pPr marL="0" indent="0" algn="l">
              <a:buNone/>
            </a:pPr>
            <a:r>
              <a:rPr lang="en-US" sz="4800" b="1" dirty="0">
                <a:solidFill>
                  <a:schemeClr val="accent2"/>
                </a:solidFill>
              </a:rPr>
              <a:t>No patient identifiers.</a:t>
            </a:r>
            <a:endParaRPr lang="en-US" sz="4800" dirty="0"/>
          </a:p>
          <a:p>
            <a:pPr marL="0" indent="0" algn="l">
              <a:buNone/>
            </a:pPr>
            <a:r>
              <a:rPr lang="en-US" sz="4800" b="1" dirty="0">
                <a:solidFill>
                  <a:schemeClr val="bg1"/>
                </a:solidFill>
              </a:rPr>
              <a:t>Nothing stored. Nothing sent.</a:t>
            </a:r>
            <a:endParaRPr lang="en-US" sz="4800" dirty="0"/>
          </a:p>
        </p:txBody>
      </p:sp>
      <p:sp>
        <p:nvSpPr>
          <p:cNvPr id="4" name="privacy card 1"/>
          <p:cNvSpPr/>
          <p:nvPr/>
        </p:nvSpPr>
        <p:spPr>
          <a:xfrm>
            <a:off x="548640" y="2971800"/>
            <a:ext cx="3520440" cy="2606040"/>
          </a:xfrm>
          <a:prstGeom prst="roundRect">
            <a:avLst>
              <a:gd name="adj" fmla="val 3509"/>
            </a:avLst>
          </a:prstGeom>
          <a:solidFill>
            <a:schemeClr val="tx2"/>
          </a:solidFill>
          <a:ln w="25400">
            <a:solidFill>
              <a:schemeClr val="accent1"/>
            </a:solidFill>
            <a:prstDash val="solid"/>
          </a:ln>
        </p:spPr>
      </p:sp>
      <p:sp>
        <p:nvSpPr>
          <p:cNvPr id="5" name="badge ✕"/>
          <p:cNvSpPr/>
          <p:nvPr/>
        </p:nvSpPr>
        <p:spPr>
          <a:xfrm>
            <a:off x="822960" y="3246120"/>
            <a:ext cx="566928" cy="566928"/>
          </a:xfrm>
          <a:prstGeom prst="ellipse">
            <a:avLst/>
          </a:prstGeom>
          <a:solidFill>
            <a:schemeClr val="accent2"/>
          </a:solidFill>
          <a:ln w="12700">
            <a:solidFill>
              <a:schemeClr val="accent2"/>
            </a:solidFill>
            <a:prstDash val="solid"/>
          </a:ln>
        </p:spPr>
      </p:sp>
      <p:sp>
        <p:nvSpPr>
          <p:cNvPr id="6" name="Text 4"/>
          <p:cNvSpPr txBox="1"/>
          <p:nvPr/>
        </p:nvSpPr>
        <p:spPr>
          <a:xfrm>
            <a:off x="822960" y="3246120"/>
            <a:ext cx="566928" cy="566928"/>
          </a:xfrm>
          <a:prstGeom prst="rect">
            <a:avLst/>
          </a:prstGeom>
          <a:noFill/>
          <a:ln/>
        </p:spPr>
        <p:txBody>
          <a:bodyPr wrap="square" lIns="0" tIns="0" rIns="0" bIns="0" rtlCol="0" anchor="ctr"/>
          <a:lstStyle/>
          <a:p>
            <a:pPr marL="0" indent="0" algn="ctr">
              <a:buNone/>
            </a:pPr>
            <a:r>
              <a:rPr lang="en-US" sz="2200" b="1" dirty="0">
                <a:solidFill>
                  <a:schemeClr val="tx2"/>
                </a:solidFill>
              </a:rPr>
              <a:t>✕</a:t>
            </a:r>
            <a:endParaRPr lang="en-US" sz="2200" dirty="0"/>
          </a:p>
        </p:txBody>
      </p:sp>
      <p:sp>
        <p:nvSpPr>
          <p:cNvPr id="7" name="Text 5"/>
          <p:cNvSpPr txBox="1"/>
          <p:nvPr/>
        </p:nvSpPr>
        <p:spPr>
          <a:xfrm>
            <a:off x="1554480" y="3246120"/>
            <a:ext cx="2286000" cy="566928"/>
          </a:xfrm>
          <a:prstGeom prst="rect">
            <a:avLst/>
          </a:prstGeom>
          <a:noFill/>
          <a:ln/>
        </p:spPr>
        <p:txBody>
          <a:bodyPr wrap="square" lIns="0" tIns="0" rIns="0" bIns="0" rtlCol="0" anchor="ctr"/>
          <a:lstStyle/>
          <a:p>
            <a:pPr marL="0" indent="0">
              <a:buNone/>
            </a:pPr>
            <a:r>
              <a:rPr lang="en-US" sz="2200" b="1" dirty="0">
                <a:solidFill>
                  <a:schemeClr val="bg1"/>
                </a:solidFill>
              </a:rPr>
              <a:t>Not collected</a:t>
            </a:r>
            <a:endParaRPr lang="en-US" sz="2200" dirty="0"/>
          </a:p>
        </p:txBody>
      </p:sp>
      <p:sp>
        <p:nvSpPr>
          <p:cNvPr id="8" name="Text 6"/>
          <p:cNvSpPr txBox="1"/>
          <p:nvPr/>
        </p:nvSpPr>
        <p:spPr>
          <a:xfrm>
            <a:off x="822960" y="4023360"/>
            <a:ext cx="2971800" cy="1417320"/>
          </a:xfrm>
          <a:prstGeom prst="rect">
            <a:avLst/>
          </a:prstGeom>
          <a:noFill/>
          <a:ln/>
        </p:spPr>
        <p:txBody>
          <a:bodyPr wrap="square" lIns="0" tIns="0" rIns="0" bIns="0" rtlCol="0" anchor="t"/>
          <a:lstStyle/>
          <a:p>
            <a:pPr marL="0" indent="0">
              <a:buNone/>
            </a:pPr>
            <a:r>
              <a:rPr lang="en-US" sz="1600" dirty="0">
                <a:solidFill>
                  <a:schemeClr val="accent4"/>
                </a:solidFill>
              </a:rPr>
              <a:t>No fields for name, date of birth, address, phone, MRN or incident number.</a:t>
            </a:r>
            <a:endParaRPr lang="en-US" sz="1600" dirty="0"/>
          </a:p>
        </p:txBody>
      </p:sp>
      <p:sp>
        <p:nvSpPr>
          <p:cNvPr id="9" name="privacy card 2"/>
          <p:cNvSpPr/>
          <p:nvPr/>
        </p:nvSpPr>
        <p:spPr>
          <a:xfrm>
            <a:off x="4343400" y="2971800"/>
            <a:ext cx="3520440" cy="2606040"/>
          </a:xfrm>
          <a:prstGeom prst="roundRect">
            <a:avLst>
              <a:gd name="adj" fmla="val 3509"/>
            </a:avLst>
          </a:prstGeom>
          <a:solidFill>
            <a:schemeClr val="tx2"/>
          </a:solidFill>
          <a:ln w="25400">
            <a:solidFill>
              <a:schemeClr val="accent1"/>
            </a:solidFill>
            <a:prstDash val="solid"/>
          </a:ln>
        </p:spPr>
      </p:sp>
      <p:sp>
        <p:nvSpPr>
          <p:cNvPr id="10" name="badge ✕"/>
          <p:cNvSpPr/>
          <p:nvPr/>
        </p:nvSpPr>
        <p:spPr>
          <a:xfrm>
            <a:off x="4617720" y="3246120"/>
            <a:ext cx="566928" cy="566928"/>
          </a:xfrm>
          <a:prstGeom prst="ellipse">
            <a:avLst/>
          </a:prstGeom>
          <a:solidFill>
            <a:schemeClr val="accent2"/>
          </a:solidFill>
          <a:ln w="12700">
            <a:solidFill>
              <a:schemeClr val="accent2"/>
            </a:solidFill>
            <a:prstDash val="solid"/>
          </a:ln>
        </p:spPr>
      </p:sp>
      <p:sp>
        <p:nvSpPr>
          <p:cNvPr id="11" name="Text 9"/>
          <p:cNvSpPr txBox="1"/>
          <p:nvPr/>
        </p:nvSpPr>
        <p:spPr>
          <a:xfrm>
            <a:off x="4617720" y="3246120"/>
            <a:ext cx="566928" cy="566928"/>
          </a:xfrm>
          <a:prstGeom prst="rect">
            <a:avLst/>
          </a:prstGeom>
          <a:noFill/>
          <a:ln/>
        </p:spPr>
        <p:txBody>
          <a:bodyPr wrap="square" lIns="0" tIns="0" rIns="0" bIns="0" rtlCol="0" anchor="ctr"/>
          <a:lstStyle/>
          <a:p>
            <a:pPr marL="0" indent="0" algn="ctr">
              <a:buNone/>
            </a:pPr>
            <a:r>
              <a:rPr lang="en-US" sz="2200" b="1" dirty="0">
                <a:solidFill>
                  <a:schemeClr val="tx2"/>
                </a:solidFill>
              </a:rPr>
              <a:t>✕</a:t>
            </a:r>
            <a:endParaRPr lang="en-US" sz="2200" dirty="0"/>
          </a:p>
        </p:txBody>
      </p:sp>
      <p:sp>
        <p:nvSpPr>
          <p:cNvPr id="12" name="Text 10"/>
          <p:cNvSpPr txBox="1"/>
          <p:nvPr/>
        </p:nvSpPr>
        <p:spPr>
          <a:xfrm>
            <a:off x="5349240" y="3246120"/>
            <a:ext cx="2286000" cy="566928"/>
          </a:xfrm>
          <a:prstGeom prst="rect">
            <a:avLst/>
          </a:prstGeom>
          <a:noFill/>
          <a:ln/>
        </p:spPr>
        <p:txBody>
          <a:bodyPr wrap="square" lIns="0" tIns="0" rIns="0" bIns="0" rtlCol="0" anchor="ctr"/>
          <a:lstStyle/>
          <a:p>
            <a:pPr marL="0" indent="0">
              <a:buNone/>
            </a:pPr>
            <a:r>
              <a:rPr lang="en-US" sz="2200" b="1" dirty="0">
                <a:solidFill>
                  <a:schemeClr val="bg1"/>
                </a:solidFill>
              </a:rPr>
              <a:t>Not transmitted</a:t>
            </a:r>
            <a:endParaRPr lang="en-US" sz="2200" dirty="0"/>
          </a:p>
        </p:txBody>
      </p:sp>
      <p:sp>
        <p:nvSpPr>
          <p:cNvPr id="13" name="Text 11"/>
          <p:cNvSpPr txBox="1"/>
          <p:nvPr/>
        </p:nvSpPr>
        <p:spPr>
          <a:xfrm>
            <a:off x="4617720" y="4023360"/>
            <a:ext cx="2971800" cy="1417320"/>
          </a:xfrm>
          <a:prstGeom prst="rect">
            <a:avLst/>
          </a:prstGeom>
          <a:noFill/>
          <a:ln/>
        </p:spPr>
        <p:txBody>
          <a:bodyPr wrap="square" lIns="0" tIns="0" rIns="0" bIns="0" rtlCol="0" anchor="t"/>
          <a:lstStyle/>
          <a:p>
            <a:pPr marL="0" indent="0">
              <a:buNone/>
            </a:pPr>
            <a:r>
              <a:rPr lang="en-US" sz="1600" dirty="0">
                <a:solidFill>
                  <a:schemeClr val="accent4"/>
                </a:solidFill>
              </a:rPr>
              <a:t>No server, no database, no network calls. The app runs entirely in the browser.</a:t>
            </a:r>
            <a:endParaRPr lang="en-US" sz="1600" dirty="0"/>
          </a:p>
        </p:txBody>
      </p:sp>
      <p:sp>
        <p:nvSpPr>
          <p:cNvPr id="14" name="privacy card 3"/>
          <p:cNvSpPr/>
          <p:nvPr/>
        </p:nvSpPr>
        <p:spPr>
          <a:xfrm>
            <a:off x="8138160" y="2971800"/>
            <a:ext cx="3520440" cy="2606040"/>
          </a:xfrm>
          <a:prstGeom prst="roundRect">
            <a:avLst>
              <a:gd name="adj" fmla="val 3509"/>
            </a:avLst>
          </a:prstGeom>
          <a:solidFill>
            <a:schemeClr val="tx2"/>
          </a:solidFill>
          <a:ln w="25400">
            <a:solidFill>
              <a:schemeClr val="accent1"/>
            </a:solidFill>
            <a:prstDash val="solid"/>
          </a:ln>
        </p:spPr>
      </p:sp>
      <p:sp>
        <p:nvSpPr>
          <p:cNvPr id="15" name="badge ✕"/>
          <p:cNvSpPr/>
          <p:nvPr/>
        </p:nvSpPr>
        <p:spPr>
          <a:xfrm>
            <a:off x="8412480" y="3246120"/>
            <a:ext cx="566928" cy="566928"/>
          </a:xfrm>
          <a:prstGeom prst="ellipse">
            <a:avLst/>
          </a:prstGeom>
          <a:solidFill>
            <a:schemeClr val="accent2"/>
          </a:solidFill>
          <a:ln w="12700">
            <a:solidFill>
              <a:schemeClr val="accent2"/>
            </a:solidFill>
            <a:prstDash val="solid"/>
          </a:ln>
        </p:spPr>
      </p:sp>
      <p:sp>
        <p:nvSpPr>
          <p:cNvPr id="16" name="Text 14"/>
          <p:cNvSpPr txBox="1"/>
          <p:nvPr/>
        </p:nvSpPr>
        <p:spPr>
          <a:xfrm>
            <a:off x="8412480" y="3246120"/>
            <a:ext cx="566928" cy="566928"/>
          </a:xfrm>
          <a:prstGeom prst="rect">
            <a:avLst/>
          </a:prstGeom>
          <a:noFill/>
          <a:ln/>
        </p:spPr>
        <p:txBody>
          <a:bodyPr wrap="square" lIns="0" tIns="0" rIns="0" bIns="0" rtlCol="0" anchor="ctr"/>
          <a:lstStyle/>
          <a:p>
            <a:pPr marL="0" indent="0" algn="ctr">
              <a:buNone/>
            </a:pPr>
            <a:r>
              <a:rPr lang="en-US" sz="2200" b="1" dirty="0">
                <a:solidFill>
                  <a:schemeClr val="tx2"/>
                </a:solidFill>
              </a:rPr>
              <a:t>✕</a:t>
            </a:r>
            <a:endParaRPr lang="en-US" sz="2200" dirty="0"/>
          </a:p>
        </p:txBody>
      </p:sp>
      <p:sp>
        <p:nvSpPr>
          <p:cNvPr id="17" name="Text 15"/>
          <p:cNvSpPr txBox="1"/>
          <p:nvPr/>
        </p:nvSpPr>
        <p:spPr>
          <a:xfrm>
            <a:off x="9144000" y="3246120"/>
            <a:ext cx="2286000" cy="566928"/>
          </a:xfrm>
          <a:prstGeom prst="rect">
            <a:avLst/>
          </a:prstGeom>
          <a:noFill/>
          <a:ln/>
        </p:spPr>
        <p:txBody>
          <a:bodyPr wrap="square" lIns="0" tIns="0" rIns="0" bIns="0" rtlCol="0" anchor="ctr"/>
          <a:lstStyle/>
          <a:p>
            <a:pPr marL="0" indent="0">
              <a:buNone/>
            </a:pPr>
            <a:r>
              <a:rPr lang="en-US" sz="2200" b="1" dirty="0">
                <a:solidFill>
                  <a:schemeClr val="bg1"/>
                </a:solidFill>
              </a:rPr>
              <a:t>Not kept</a:t>
            </a:r>
            <a:endParaRPr lang="en-US" sz="2200" dirty="0"/>
          </a:p>
        </p:txBody>
      </p:sp>
      <p:sp>
        <p:nvSpPr>
          <p:cNvPr id="18" name="Text 16"/>
          <p:cNvSpPr txBox="1"/>
          <p:nvPr/>
        </p:nvSpPr>
        <p:spPr>
          <a:xfrm>
            <a:off x="8412480" y="4023360"/>
            <a:ext cx="2971800" cy="1417320"/>
          </a:xfrm>
          <a:prstGeom prst="rect">
            <a:avLst/>
          </a:prstGeom>
          <a:noFill/>
          <a:ln/>
        </p:spPr>
        <p:txBody>
          <a:bodyPr wrap="square" lIns="0" tIns="0" rIns="0" bIns="0" rtlCol="0" anchor="t"/>
          <a:lstStyle/>
          <a:p>
            <a:pPr marL="0" indent="0">
              <a:buNone/>
            </a:pPr>
            <a:r>
              <a:rPr lang="en-US" sz="1600" dirty="0">
                <a:solidFill>
                  <a:schemeClr val="accent4"/>
                </a:solidFill>
              </a:rPr>
              <a:t>The draft lives only in the open tab and is erased when it closes. The export goes into the ePCR, the secure record.</a:t>
            </a:r>
            <a:endParaRPr lang="en-US" sz="1600" dirty="0"/>
          </a:p>
        </p:txBody>
      </p:sp>
      <p:sp>
        <p:nvSpPr>
          <p:cNvPr id="19" name="Text 17"/>
          <p:cNvSpPr txBox="1"/>
          <p:nvPr/>
        </p:nvSpPr>
        <p:spPr>
          <a:xfrm>
            <a:off x="548640" y="5806440"/>
            <a:ext cx="11094415" cy="411480"/>
          </a:xfrm>
          <a:prstGeom prst="rect">
            <a:avLst/>
          </a:prstGeom>
          <a:noFill/>
          <a:ln/>
        </p:spPr>
        <p:txBody>
          <a:bodyPr wrap="square" lIns="0" tIns="0" rIns="0" bIns="0" rtlCol="0" anchor="ctr"/>
          <a:lstStyle/>
          <a:p>
            <a:pPr marL="0" indent="0">
              <a:buNone/>
            </a:pPr>
            <a:r>
              <a:rPr lang="en-US" sz="1700" b="1" dirty="0">
                <a:solidFill>
                  <a:schemeClr val="bg1"/>
                </a:solidFill>
              </a:rPr>
              <a:t>The one rule for providers: </a:t>
            </a:r>
            <a:r>
              <a:rPr lang="en-US" sz="1700" dirty="0">
                <a:solidFill>
                  <a:schemeClr val="accent4"/>
                </a:solidFill>
              </a:rPr>
              <a:t>keep names and other identifiers out of the free-text boxes.</a:t>
            </a:r>
            <a:endParaRPr lang="en-US" sz="17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7</a:t>
            </a:fld>
            <a:endParaRPr lang="en-US"/>
          </a:p>
        </p:txBody>
      </p:sp>
      <p:pic>
        <p:nvPicPr>
          <p:cNvPr id="21" name="narration 7">
            <a:hlinkClick r:id="" action="ppaction://media"/>
            <a:extLst>
              <a:ext uri="{FF2B5EF4-FFF2-40B4-BE49-F238E27FC236}">
                <a16:creationId xmlns:a16="http://schemas.microsoft.com/office/drawing/2014/main" id="{027683F4-554C-FBBA-8DC6-2784C36821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800"/>
    </mc:Choice>
    <mc:Fallback>
      <p:transition spd="slow" advTm="31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60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It tracks. It doesn’t decide</a:t>
            </a:r>
            <a:endParaRPr lang="en-US" sz="3400" dirty="0"/>
          </a:p>
        </p:txBody>
      </p:sp>
      <p:sp>
        <p:nvSpPr>
          <p:cNvPr id="3" name="screenshot frame"/>
          <p:cNvSpPr/>
          <p:nvPr/>
        </p:nvSpPr>
        <p:spPr>
          <a:xfrm>
            <a:off x="585073" y="1362456"/>
            <a:ext cx="6437662" cy="4818888"/>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6" name="Picture 25" descr="top.png"/>
          <p:cNvPicPr>
            <a:picLocks noChangeAspect="1"/>
          </p:cNvPicPr>
          <p:nvPr/>
        </p:nvPicPr>
        <p:blipFill>
          <a:blip r:embed="rId5"/>
          <a:stretch>
            <a:fillRect/>
          </a:stretch>
        </p:blipFill>
        <p:spPr>
          <a:xfrm>
            <a:off x="639937" y="1417320"/>
            <a:ext cx="6327934" cy="4709160"/>
          </a:xfrm>
          <a:prstGeom prst="rect">
            <a:avLst/>
          </a:prstGeom>
        </p:spPr>
      </p:pic>
      <p:sp>
        <p:nvSpPr>
          <p:cNvPr id="5" name="badge ✓"/>
          <p:cNvSpPr/>
          <p:nvPr/>
        </p:nvSpPr>
        <p:spPr>
          <a:xfrm>
            <a:off x="7589520" y="1499616"/>
            <a:ext cx="402336" cy="402336"/>
          </a:xfrm>
          <a:prstGeom prst="ellipse">
            <a:avLst/>
          </a:prstGeom>
          <a:solidFill>
            <a:schemeClr val="accent1"/>
          </a:solidFill>
          <a:ln w="12700">
            <a:solidFill>
              <a:schemeClr val="accent1"/>
            </a:solidFill>
            <a:prstDash val="solid"/>
          </a:ln>
        </p:spPr>
      </p:sp>
      <p:sp>
        <p:nvSpPr>
          <p:cNvPr id="6" name="Text 3"/>
          <p:cNvSpPr txBox="1"/>
          <p:nvPr/>
        </p:nvSpPr>
        <p:spPr>
          <a:xfrm>
            <a:off x="7589520" y="1499616"/>
            <a:ext cx="402336" cy="402336"/>
          </a:xfrm>
          <a:prstGeom prst="rect">
            <a:avLst/>
          </a:prstGeom>
          <a:noFill/>
          <a:ln/>
        </p:spPr>
        <p:txBody>
          <a:bodyPr wrap="square" lIns="0" tIns="0" rIns="0" bIns="0" rtlCol="0" anchor="ctr"/>
          <a:lstStyle/>
          <a:p>
            <a:pPr marL="0" indent="0" algn="ctr">
              <a:buNone/>
            </a:pPr>
            <a:r>
              <a:rPr lang="en-US" sz="1600" b="1" dirty="0">
                <a:solidFill>
                  <a:schemeClr val="bg1"/>
                </a:solidFill>
              </a:rPr>
              <a:t>✓</a:t>
            </a:r>
            <a:endParaRPr lang="en-US" sz="1600" dirty="0"/>
          </a:p>
        </p:txBody>
      </p:sp>
      <p:sp>
        <p:nvSpPr>
          <p:cNvPr id="7" name="Text 4"/>
          <p:cNvSpPr txBox="1"/>
          <p:nvPr/>
        </p:nvSpPr>
        <p:spPr>
          <a:xfrm>
            <a:off x="8156448" y="1463040"/>
            <a:ext cx="3486607" cy="329184"/>
          </a:xfrm>
          <a:prstGeom prst="rect">
            <a:avLst/>
          </a:prstGeom>
          <a:noFill/>
          <a:ln/>
        </p:spPr>
        <p:txBody>
          <a:bodyPr wrap="square" lIns="0" tIns="0" rIns="0" bIns="0" rtlCol="0" anchor="ctr"/>
          <a:lstStyle/>
          <a:p>
            <a:pPr marL="0" indent="0">
              <a:buNone/>
            </a:pPr>
            <a:r>
              <a:rPr lang="en-US" sz="1800" b="1" dirty="0">
                <a:solidFill>
                  <a:schemeClr val="tx2"/>
                </a:solidFill>
              </a:rPr>
              <a:t>One page</a:t>
            </a:r>
            <a:endParaRPr lang="en-US" sz="1800" dirty="0"/>
          </a:p>
        </p:txBody>
      </p:sp>
      <p:sp>
        <p:nvSpPr>
          <p:cNvPr id="8" name="Text 5"/>
          <p:cNvSpPr txBox="1"/>
          <p:nvPr/>
        </p:nvSpPr>
        <p:spPr>
          <a:xfrm>
            <a:off x="8156448" y="1810512"/>
            <a:ext cx="3486607" cy="731520"/>
          </a:xfrm>
          <a:prstGeom prst="rect">
            <a:avLst/>
          </a:prstGeom>
          <a:noFill/>
          <a:ln/>
        </p:spPr>
        <p:txBody>
          <a:bodyPr wrap="square" lIns="0" tIns="0" rIns="0" bIns="0" rtlCol="0" anchor="t"/>
          <a:lstStyle/>
          <a:p>
            <a:pPr marL="0" indent="0">
              <a:buNone/>
            </a:pPr>
            <a:r>
              <a:rPr lang="en-US" sz="1500" dirty="0">
                <a:solidFill>
                  <a:schemeClr val="tx1"/>
                </a:solidFill>
              </a:rPr>
              <a:t>Four numbered sections plus Record, worked in any order.</a:t>
            </a:r>
            <a:endParaRPr lang="en-US" sz="1500" dirty="0"/>
          </a:p>
        </p:txBody>
      </p:sp>
      <p:sp>
        <p:nvSpPr>
          <p:cNvPr id="9" name="badge ✓"/>
          <p:cNvSpPr/>
          <p:nvPr/>
        </p:nvSpPr>
        <p:spPr>
          <a:xfrm>
            <a:off x="7589520" y="2688336"/>
            <a:ext cx="402336" cy="402336"/>
          </a:xfrm>
          <a:prstGeom prst="ellipse">
            <a:avLst/>
          </a:prstGeom>
          <a:solidFill>
            <a:schemeClr val="accent1"/>
          </a:solidFill>
          <a:ln w="12700">
            <a:solidFill>
              <a:schemeClr val="accent1"/>
            </a:solidFill>
            <a:prstDash val="solid"/>
          </a:ln>
        </p:spPr>
      </p:sp>
      <p:sp>
        <p:nvSpPr>
          <p:cNvPr id="10" name="Text 7"/>
          <p:cNvSpPr txBox="1"/>
          <p:nvPr/>
        </p:nvSpPr>
        <p:spPr>
          <a:xfrm>
            <a:off x="7589520" y="2688336"/>
            <a:ext cx="402336" cy="402336"/>
          </a:xfrm>
          <a:prstGeom prst="rect">
            <a:avLst/>
          </a:prstGeom>
          <a:noFill/>
          <a:ln/>
        </p:spPr>
        <p:txBody>
          <a:bodyPr wrap="square" lIns="0" tIns="0" rIns="0" bIns="0" rtlCol="0" anchor="ctr"/>
          <a:lstStyle/>
          <a:p>
            <a:pPr marL="0" indent="0" algn="ctr">
              <a:buNone/>
            </a:pPr>
            <a:r>
              <a:rPr lang="en-US" sz="1600" b="1" dirty="0">
                <a:solidFill>
                  <a:schemeClr val="bg1"/>
                </a:solidFill>
              </a:rPr>
              <a:t>✓</a:t>
            </a:r>
            <a:endParaRPr lang="en-US" sz="1600" dirty="0"/>
          </a:p>
        </p:txBody>
      </p:sp>
      <p:sp>
        <p:nvSpPr>
          <p:cNvPr id="11" name="Text 8"/>
          <p:cNvSpPr txBox="1"/>
          <p:nvPr/>
        </p:nvSpPr>
        <p:spPr>
          <a:xfrm>
            <a:off x="8156448" y="2651760"/>
            <a:ext cx="3486607" cy="329184"/>
          </a:xfrm>
          <a:prstGeom prst="rect">
            <a:avLst/>
          </a:prstGeom>
          <a:noFill/>
          <a:ln/>
        </p:spPr>
        <p:txBody>
          <a:bodyPr wrap="square" lIns="0" tIns="0" rIns="0" bIns="0" rtlCol="0" anchor="ctr"/>
          <a:lstStyle/>
          <a:p>
            <a:pPr marL="0" indent="0">
              <a:buNone/>
            </a:pPr>
            <a:r>
              <a:rPr lang="en-US" sz="1800" b="1" dirty="0">
                <a:solidFill>
                  <a:schemeClr val="tx2"/>
                </a:solidFill>
              </a:rPr>
              <a:t>No scores or counts</a:t>
            </a:r>
            <a:endParaRPr lang="en-US" sz="1800" dirty="0"/>
          </a:p>
        </p:txBody>
      </p:sp>
      <p:sp>
        <p:nvSpPr>
          <p:cNvPr id="12" name="Text 9"/>
          <p:cNvSpPr txBox="1"/>
          <p:nvPr/>
        </p:nvSpPr>
        <p:spPr>
          <a:xfrm>
            <a:off x="8156448" y="2999232"/>
            <a:ext cx="3486607" cy="731520"/>
          </a:xfrm>
          <a:prstGeom prst="rect">
            <a:avLst/>
          </a:prstGeom>
          <a:noFill/>
          <a:ln/>
        </p:spPr>
        <p:txBody>
          <a:bodyPr wrap="square" lIns="0" tIns="0" rIns="0" bIns="0" rtlCol="0" anchor="t"/>
          <a:lstStyle/>
          <a:p>
            <a:pPr marL="0" indent="0">
              <a:buNone/>
            </a:pPr>
            <a:r>
              <a:rPr lang="en-US" sz="1500" dirty="0">
                <a:solidFill>
                  <a:schemeClr val="tx1"/>
                </a:solidFill>
              </a:rPr>
              <a:t>No totals, no risk level, no automatic disposition.</a:t>
            </a:r>
            <a:endParaRPr lang="en-US" sz="1500" dirty="0"/>
          </a:p>
        </p:txBody>
      </p:sp>
      <p:sp>
        <p:nvSpPr>
          <p:cNvPr id="13" name="badge ✓"/>
          <p:cNvSpPr/>
          <p:nvPr/>
        </p:nvSpPr>
        <p:spPr>
          <a:xfrm>
            <a:off x="7589520" y="3877056"/>
            <a:ext cx="402336" cy="402336"/>
          </a:xfrm>
          <a:prstGeom prst="ellipse">
            <a:avLst/>
          </a:prstGeom>
          <a:solidFill>
            <a:schemeClr val="accent1"/>
          </a:solidFill>
          <a:ln w="12700">
            <a:solidFill>
              <a:schemeClr val="accent1"/>
            </a:solidFill>
            <a:prstDash val="solid"/>
          </a:ln>
        </p:spPr>
      </p:sp>
      <p:sp>
        <p:nvSpPr>
          <p:cNvPr id="14" name="Text 11"/>
          <p:cNvSpPr txBox="1"/>
          <p:nvPr/>
        </p:nvSpPr>
        <p:spPr>
          <a:xfrm>
            <a:off x="7589520" y="3877056"/>
            <a:ext cx="402336" cy="402336"/>
          </a:xfrm>
          <a:prstGeom prst="rect">
            <a:avLst/>
          </a:prstGeom>
          <a:noFill/>
          <a:ln/>
        </p:spPr>
        <p:txBody>
          <a:bodyPr wrap="square" lIns="0" tIns="0" rIns="0" bIns="0" rtlCol="0" anchor="ctr"/>
          <a:lstStyle/>
          <a:p>
            <a:pPr marL="0" indent="0" algn="ctr">
              <a:buNone/>
            </a:pPr>
            <a:r>
              <a:rPr lang="en-US" sz="1600" b="1" dirty="0">
                <a:solidFill>
                  <a:schemeClr val="bg1"/>
                </a:solidFill>
              </a:rPr>
              <a:t>✓</a:t>
            </a:r>
            <a:endParaRPr lang="en-US" sz="1600" dirty="0"/>
          </a:p>
        </p:txBody>
      </p:sp>
      <p:sp>
        <p:nvSpPr>
          <p:cNvPr id="15" name="Text 12"/>
          <p:cNvSpPr txBox="1"/>
          <p:nvPr/>
        </p:nvSpPr>
        <p:spPr>
          <a:xfrm>
            <a:off x="8156448" y="3840480"/>
            <a:ext cx="3486607" cy="329184"/>
          </a:xfrm>
          <a:prstGeom prst="rect">
            <a:avLst/>
          </a:prstGeom>
          <a:noFill/>
          <a:ln/>
        </p:spPr>
        <p:txBody>
          <a:bodyPr wrap="square" lIns="0" tIns="0" rIns="0" bIns="0" rtlCol="0" anchor="ctr"/>
          <a:lstStyle/>
          <a:p>
            <a:pPr marL="0" indent="0">
              <a:buNone/>
            </a:pPr>
            <a:r>
              <a:rPr lang="en-US" sz="1800" b="1" dirty="0">
                <a:solidFill>
                  <a:schemeClr val="tx2"/>
                </a:solidFill>
              </a:rPr>
              <a:t>Collateral kept separate</a:t>
            </a:r>
            <a:endParaRPr lang="en-US" sz="1800" dirty="0"/>
          </a:p>
        </p:txBody>
      </p:sp>
      <p:sp>
        <p:nvSpPr>
          <p:cNvPr id="16" name="Text 13"/>
          <p:cNvSpPr txBox="1"/>
          <p:nvPr/>
        </p:nvSpPr>
        <p:spPr>
          <a:xfrm>
            <a:off x="8156448" y="4187952"/>
            <a:ext cx="3486607" cy="731520"/>
          </a:xfrm>
          <a:prstGeom prst="rect">
            <a:avLst/>
          </a:prstGeom>
          <a:noFill/>
          <a:ln/>
        </p:spPr>
        <p:txBody>
          <a:bodyPr wrap="square" lIns="0" tIns="0" rIns="0" bIns="0" rtlCol="0" anchor="t"/>
          <a:lstStyle/>
          <a:p>
            <a:pPr marL="0" indent="0">
              <a:buNone/>
            </a:pPr>
            <a:r>
              <a:rPr lang="en-US" sz="1500" dirty="0">
                <a:solidFill>
                  <a:schemeClr val="tx1"/>
                </a:solidFill>
              </a:rPr>
              <a:t>Police and bystander accounts recorded apart from the patient’s, with means present or secured.</a:t>
            </a:r>
            <a:endParaRPr lang="en-US" sz="1500" dirty="0"/>
          </a:p>
        </p:txBody>
      </p:sp>
      <p:sp>
        <p:nvSpPr>
          <p:cNvPr id="17" name="badge ✓"/>
          <p:cNvSpPr/>
          <p:nvPr/>
        </p:nvSpPr>
        <p:spPr>
          <a:xfrm>
            <a:off x="7589520" y="5065776"/>
            <a:ext cx="402336" cy="402336"/>
          </a:xfrm>
          <a:prstGeom prst="ellipse">
            <a:avLst/>
          </a:prstGeom>
          <a:solidFill>
            <a:schemeClr val="accent1"/>
          </a:solidFill>
          <a:ln w="12700">
            <a:solidFill>
              <a:schemeClr val="accent1"/>
            </a:solidFill>
            <a:prstDash val="solid"/>
          </a:ln>
        </p:spPr>
      </p:sp>
      <p:sp>
        <p:nvSpPr>
          <p:cNvPr id="18" name="Text 15"/>
          <p:cNvSpPr txBox="1"/>
          <p:nvPr/>
        </p:nvSpPr>
        <p:spPr>
          <a:xfrm>
            <a:off x="7589520" y="5065776"/>
            <a:ext cx="402336" cy="402336"/>
          </a:xfrm>
          <a:prstGeom prst="rect">
            <a:avLst/>
          </a:prstGeom>
          <a:noFill/>
          <a:ln/>
        </p:spPr>
        <p:txBody>
          <a:bodyPr wrap="square" lIns="0" tIns="0" rIns="0" bIns="0" rtlCol="0" anchor="ctr"/>
          <a:lstStyle/>
          <a:p>
            <a:pPr marL="0" indent="0" algn="ctr">
              <a:buNone/>
            </a:pPr>
            <a:r>
              <a:rPr lang="en-US" sz="1600" b="1" dirty="0">
                <a:solidFill>
                  <a:schemeClr val="bg1"/>
                </a:solidFill>
              </a:rPr>
              <a:t>✓</a:t>
            </a:r>
            <a:endParaRPr lang="en-US" sz="1600" dirty="0"/>
          </a:p>
        </p:txBody>
      </p:sp>
      <p:sp>
        <p:nvSpPr>
          <p:cNvPr id="19" name="Text 16"/>
          <p:cNvSpPr txBox="1"/>
          <p:nvPr/>
        </p:nvSpPr>
        <p:spPr>
          <a:xfrm>
            <a:off x="8156448" y="5029200"/>
            <a:ext cx="3486607" cy="329184"/>
          </a:xfrm>
          <a:prstGeom prst="rect">
            <a:avLst/>
          </a:prstGeom>
          <a:noFill/>
          <a:ln/>
        </p:spPr>
        <p:txBody>
          <a:bodyPr wrap="square" lIns="0" tIns="0" rIns="0" bIns="0" rtlCol="0" anchor="ctr"/>
          <a:lstStyle/>
          <a:p>
            <a:pPr marL="0" indent="0">
              <a:buNone/>
            </a:pPr>
            <a:r>
              <a:rPr lang="en-US" sz="1800" b="1" dirty="0">
                <a:solidFill>
                  <a:schemeClr val="tx2"/>
                </a:solidFill>
              </a:rPr>
              <a:t>Built for the field</a:t>
            </a:r>
            <a:endParaRPr lang="en-US" sz="1800" dirty="0"/>
          </a:p>
        </p:txBody>
      </p:sp>
      <p:sp>
        <p:nvSpPr>
          <p:cNvPr id="20" name="Text 17"/>
          <p:cNvSpPr txBox="1"/>
          <p:nvPr/>
        </p:nvSpPr>
        <p:spPr>
          <a:xfrm>
            <a:off x="8156448" y="5376672"/>
            <a:ext cx="3486607" cy="731520"/>
          </a:xfrm>
          <a:prstGeom prst="rect">
            <a:avLst/>
          </a:prstGeom>
          <a:noFill/>
          <a:ln/>
        </p:spPr>
        <p:txBody>
          <a:bodyPr wrap="square" lIns="0" tIns="0" rIns="0" bIns="0" rtlCol="0" anchor="t"/>
          <a:lstStyle/>
          <a:p>
            <a:pPr marL="0" indent="0">
              <a:buNone/>
            </a:pPr>
            <a:r>
              <a:rPr lang="en-US" sz="1500" dirty="0">
                <a:solidFill>
                  <a:schemeClr val="tx1"/>
                </a:solidFill>
              </a:rPr>
              <a:t>Open-item counters per section; drafts erase when the tab closes.</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8</a:t>
            </a:fld>
            <a:endParaRPr lang="en-US"/>
          </a:p>
        </p:txBody>
      </p:sp>
      <p:pic>
        <p:nvPicPr>
          <p:cNvPr id="21" name="narration 8">
            <a:hlinkClick r:id="" action="ppaction://media"/>
            <a:extLst>
              <a:ext uri="{FF2B5EF4-FFF2-40B4-BE49-F238E27FC236}">
                <a16:creationId xmlns:a16="http://schemas.microsoft.com/office/drawing/2014/main" id="{B5E8B240-56AD-59F6-28DC-3AC731C44B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500"/>
    </mc:Choice>
    <mc:Fallback>
      <p:transition spd="slow" advTm="22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288"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Working a call</a:t>
            </a:r>
            <a:endParaRPr lang="en-US" sz="3400" dirty="0"/>
          </a:p>
        </p:txBody>
      </p:sp>
      <p:sp>
        <p:nvSpPr>
          <p:cNvPr id="3" name="step Arrive &amp; collateral"/>
          <p:cNvSpPr/>
          <p:nvPr/>
        </p:nvSpPr>
        <p:spPr>
          <a:xfrm>
            <a:off x="548640" y="1280160"/>
            <a:ext cx="1975104" cy="1371600"/>
          </a:xfrm>
          <a:prstGeom prst="roundRect">
            <a:avLst>
              <a:gd name="adj" fmla="val 5333"/>
            </a:avLst>
          </a:prstGeom>
          <a:solidFill>
            <a:schemeClr val="bg2"/>
          </a:solidFill>
          <a:ln w="12700">
            <a:solidFill>
              <a:srgbClr val="D5DBE6"/>
            </a:solidFill>
            <a:prstDash val="solid"/>
          </a:ln>
        </p:spPr>
      </p:sp>
      <p:sp>
        <p:nvSpPr>
          <p:cNvPr id="4" name="Text 2"/>
          <p:cNvSpPr txBox="1"/>
          <p:nvPr/>
        </p:nvSpPr>
        <p:spPr>
          <a:xfrm>
            <a:off x="713232" y="1371600"/>
            <a:ext cx="1700784" cy="566928"/>
          </a:xfrm>
          <a:prstGeom prst="rect">
            <a:avLst/>
          </a:prstGeom>
          <a:noFill/>
          <a:ln/>
        </p:spPr>
        <p:txBody>
          <a:bodyPr wrap="square" lIns="0" tIns="0" rIns="0" bIns="0" rtlCol="0" anchor="ctr"/>
          <a:lstStyle/>
          <a:p>
            <a:pPr marL="0" indent="0">
              <a:buNone/>
            </a:pPr>
            <a:r>
              <a:rPr lang="en-US" sz="1500" b="1" dirty="0">
                <a:solidFill>
                  <a:schemeClr val="tx2"/>
                </a:solidFill>
              </a:rPr>
              <a:t>Arrive &amp; collateral</a:t>
            </a:r>
            <a:endParaRPr lang="en-US" sz="1500" dirty="0"/>
          </a:p>
        </p:txBody>
      </p:sp>
      <p:sp>
        <p:nvSpPr>
          <p:cNvPr id="5" name="Text 3"/>
          <p:cNvSpPr txBox="1"/>
          <p:nvPr/>
        </p:nvSpPr>
        <p:spPr>
          <a:xfrm>
            <a:off x="713232" y="1993392"/>
            <a:ext cx="1682496" cy="585216"/>
          </a:xfrm>
          <a:prstGeom prst="rect">
            <a:avLst/>
          </a:prstGeom>
          <a:noFill/>
          <a:ln/>
        </p:spPr>
        <p:txBody>
          <a:bodyPr wrap="square" lIns="0" tIns="0" rIns="0" bIns="0" rtlCol="0" anchor="t"/>
          <a:lstStyle/>
          <a:p>
            <a:pPr marL="0" indent="0">
              <a:buNone/>
            </a:pPr>
            <a:r>
              <a:rPr lang="en-US" sz="1300" dirty="0">
                <a:solidFill>
                  <a:schemeClr val="tx1"/>
                </a:solidFill>
              </a:rPr>
              <a:t>Police, family, bystanders; means on scene</a:t>
            </a:r>
            <a:endParaRPr lang="en-US" sz="1300" dirty="0"/>
          </a:p>
        </p:txBody>
      </p:sp>
      <p:sp>
        <p:nvSpPr>
          <p:cNvPr id="6" name="Shape 4"/>
          <p:cNvSpPr/>
          <p:nvPr/>
        </p:nvSpPr>
        <p:spPr>
          <a:xfrm>
            <a:off x="2551176" y="1965960"/>
            <a:ext cx="246888" cy="914"/>
          </a:xfrm>
          <a:prstGeom prst="line">
            <a:avLst/>
          </a:prstGeom>
          <a:noFill/>
          <a:ln w="22225">
            <a:solidFill>
              <a:schemeClr val="accent3"/>
            </a:solidFill>
            <a:prstDash val="solid"/>
            <a:tailEnd type="triangle"/>
          </a:ln>
        </p:spPr>
      </p:sp>
      <p:sp>
        <p:nvSpPr>
          <p:cNvPr id="7" name="step Rapport"/>
          <p:cNvSpPr/>
          <p:nvPr/>
        </p:nvSpPr>
        <p:spPr>
          <a:xfrm>
            <a:off x="2825496" y="1280160"/>
            <a:ext cx="1975104" cy="1371600"/>
          </a:xfrm>
          <a:prstGeom prst="roundRect">
            <a:avLst>
              <a:gd name="adj" fmla="val 5333"/>
            </a:avLst>
          </a:prstGeom>
          <a:solidFill>
            <a:schemeClr val="bg2"/>
          </a:solidFill>
          <a:ln w="12700">
            <a:solidFill>
              <a:srgbClr val="D5DBE6"/>
            </a:solidFill>
            <a:prstDash val="solid"/>
          </a:ln>
        </p:spPr>
      </p:sp>
      <p:sp>
        <p:nvSpPr>
          <p:cNvPr id="8" name="Text 6"/>
          <p:cNvSpPr txBox="1"/>
          <p:nvPr/>
        </p:nvSpPr>
        <p:spPr>
          <a:xfrm>
            <a:off x="2990088" y="1371600"/>
            <a:ext cx="1700784" cy="566928"/>
          </a:xfrm>
          <a:prstGeom prst="rect">
            <a:avLst/>
          </a:prstGeom>
          <a:noFill/>
          <a:ln/>
        </p:spPr>
        <p:txBody>
          <a:bodyPr wrap="square" lIns="0" tIns="0" rIns="0" bIns="0" rtlCol="0" anchor="ctr"/>
          <a:lstStyle/>
          <a:p>
            <a:pPr marL="0" indent="0">
              <a:buNone/>
            </a:pPr>
            <a:r>
              <a:rPr lang="en-US" sz="1500" b="1" dirty="0">
                <a:solidFill>
                  <a:schemeClr val="tx2"/>
                </a:solidFill>
              </a:rPr>
              <a:t>Rapport</a:t>
            </a:r>
            <a:endParaRPr lang="en-US" sz="1500" dirty="0"/>
          </a:p>
        </p:txBody>
      </p:sp>
      <p:sp>
        <p:nvSpPr>
          <p:cNvPr id="9" name="Text 7"/>
          <p:cNvSpPr txBox="1"/>
          <p:nvPr/>
        </p:nvSpPr>
        <p:spPr>
          <a:xfrm>
            <a:off x="2990088" y="1993392"/>
            <a:ext cx="1682496" cy="585216"/>
          </a:xfrm>
          <a:prstGeom prst="rect">
            <a:avLst/>
          </a:prstGeom>
          <a:noFill/>
          <a:ln/>
        </p:spPr>
        <p:txBody>
          <a:bodyPr wrap="square" lIns="0" tIns="0" rIns="0" bIns="0" rtlCol="0" anchor="t"/>
          <a:lstStyle/>
          <a:p>
            <a:pPr marL="0" indent="0">
              <a:buNone/>
            </a:pPr>
            <a:r>
              <a:rPr lang="en-US" sz="1300" dirty="0">
                <a:solidFill>
                  <a:schemeClr val="tx1"/>
                </a:solidFill>
              </a:rPr>
              <a:t>Listen, reflect, slow the scene down</a:t>
            </a:r>
            <a:endParaRPr lang="en-US" sz="1300" dirty="0"/>
          </a:p>
        </p:txBody>
      </p:sp>
      <p:sp>
        <p:nvSpPr>
          <p:cNvPr id="10" name="Shape 8"/>
          <p:cNvSpPr/>
          <p:nvPr/>
        </p:nvSpPr>
        <p:spPr>
          <a:xfrm>
            <a:off x="4828032" y="1965960"/>
            <a:ext cx="246888" cy="914"/>
          </a:xfrm>
          <a:prstGeom prst="line">
            <a:avLst/>
          </a:prstGeom>
          <a:noFill/>
          <a:ln w="22225">
            <a:solidFill>
              <a:schemeClr val="accent3"/>
            </a:solidFill>
            <a:prstDash val="solid"/>
            <a:tailEnd type="triangle"/>
          </a:ln>
        </p:spPr>
      </p:sp>
      <p:sp>
        <p:nvSpPr>
          <p:cNvPr id="11" name="step Mental status &amp; capacity"/>
          <p:cNvSpPr/>
          <p:nvPr/>
        </p:nvSpPr>
        <p:spPr>
          <a:xfrm>
            <a:off x="5102352" y="1280160"/>
            <a:ext cx="1975104" cy="1371600"/>
          </a:xfrm>
          <a:prstGeom prst="roundRect">
            <a:avLst>
              <a:gd name="adj" fmla="val 5333"/>
            </a:avLst>
          </a:prstGeom>
          <a:solidFill>
            <a:schemeClr val="bg2"/>
          </a:solidFill>
          <a:ln w="12700">
            <a:solidFill>
              <a:srgbClr val="D5DBE6"/>
            </a:solidFill>
            <a:prstDash val="solid"/>
          </a:ln>
        </p:spPr>
      </p:sp>
      <p:sp>
        <p:nvSpPr>
          <p:cNvPr id="12" name="badge 1"/>
          <p:cNvSpPr/>
          <p:nvPr/>
        </p:nvSpPr>
        <p:spPr>
          <a:xfrm>
            <a:off x="5239512" y="1417320"/>
            <a:ext cx="347472" cy="347472"/>
          </a:xfrm>
          <a:prstGeom prst="ellipse">
            <a:avLst/>
          </a:prstGeom>
          <a:solidFill>
            <a:schemeClr val="tx2"/>
          </a:solidFill>
          <a:ln w="12700">
            <a:solidFill>
              <a:schemeClr val="tx2"/>
            </a:solidFill>
            <a:prstDash val="solid"/>
          </a:ln>
        </p:spPr>
      </p:sp>
      <p:sp>
        <p:nvSpPr>
          <p:cNvPr id="13" name="Text 11"/>
          <p:cNvSpPr txBox="1"/>
          <p:nvPr/>
        </p:nvSpPr>
        <p:spPr>
          <a:xfrm>
            <a:off x="5239512" y="141732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14" name="Text 12"/>
          <p:cNvSpPr txBox="1"/>
          <p:nvPr/>
        </p:nvSpPr>
        <p:spPr>
          <a:xfrm>
            <a:off x="5669280" y="1371600"/>
            <a:ext cx="1298448" cy="566928"/>
          </a:xfrm>
          <a:prstGeom prst="rect">
            <a:avLst/>
          </a:prstGeom>
          <a:noFill/>
          <a:ln/>
        </p:spPr>
        <p:txBody>
          <a:bodyPr wrap="square" lIns="0" tIns="0" rIns="0" bIns="0" rtlCol="0" anchor="ctr"/>
          <a:lstStyle/>
          <a:p>
            <a:pPr marL="0" indent="0">
              <a:buNone/>
            </a:pPr>
            <a:r>
              <a:rPr lang="en-US" sz="1500" b="1" dirty="0">
                <a:solidFill>
                  <a:schemeClr val="tx2"/>
                </a:solidFill>
              </a:rPr>
              <a:t>Mental status &amp; capacity</a:t>
            </a:r>
            <a:endParaRPr lang="en-US" sz="1500" dirty="0"/>
          </a:p>
        </p:txBody>
      </p:sp>
      <p:sp>
        <p:nvSpPr>
          <p:cNvPr id="15" name="Text 13"/>
          <p:cNvSpPr txBox="1"/>
          <p:nvPr/>
        </p:nvSpPr>
        <p:spPr>
          <a:xfrm>
            <a:off x="5266944" y="1993392"/>
            <a:ext cx="1682496" cy="585216"/>
          </a:xfrm>
          <a:prstGeom prst="rect">
            <a:avLst/>
          </a:prstGeom>
          <a:noFill/>
          <a:ln/>
        </p:spPr>
        <p:txBody>
          <a:bodyPr wrap="square" lIns="0" tIns="0" rIns="0" bIns="0" rtlCol="0" anchor="t"/>
          <a:lstStyle/>
          <a:p>
            <a:pPr marL="0" indent="0">
              <a:buNone/>
            </a:pPr>
            <a:r>
              <a:rPr lang="en-US" sz="1300" dirty="0">
                <a:solidFill>
                  <a:schemeClr val="tx1"/>
                </a:solidFill>
              </a:rPr>
              <a:t>Five-part standard</a:t>
            </a:r>
            <a:endParaRPr lang="en-US" sz="1300" dirty="0"/>
          </a:p>
        </p:txBody>
      </p:sp>
      <p:sp>
        <p:nvSpPr>
          <p:cNvPr id="16" name="Shape 14"/>
          <p:cNvSpPr/>
          <p:nvPr/>
        </p:nvSpPr>
        <p:spPr>
          <a:xfrm>
            <a:off x="7104888" y="1965960"/>
            <a:ext cx="246888" cy="914"/>
          </a:xfrm>
          <a:prstGeom prst="line">
            <a:avLst/>
          </a:prstGeom>
          <a:noFill/>
          <a:ln w="22225">
            <a:solidFill>
              <a:schemeClr val="accent3"/>
            </a:solidFill>
            <a:prstDash val="solid"/>
            <a:tailEnd type="triangle"/>
          </a:ln>
        </p:spPr>
      </p:sp>
      <p:sp>
        <p:nvSpPr>
          <p:cNvPr id="17" name="step Conversation"/>
          <p:cNvSpPr/>
          <p:nvPr/>
        </p:nvSpPr>
        <p:spPr>
          <a:xfrm>
            <a:off x="7379208" y="1280160"/>
            <a:ext cx="1975104" cy="1371600"/>
          </a:xfrm>
          <a:prstGeom prst="roundRect">
            <a:avLst>
              <a:gd name="adj" fmla="val 5333"/>
            </a:avLst>
          </a:prstGeom>
          <a:solidFill>
            <a:schemeClr val="bg2"/>
          </a:solidFill>
          <a:ln w="12700">
            <a:solidFill>
              <a:srgbClr val="D5DBE6"/>
            </a:solidFill>
            <a:prstDash val="solid"/>
          </a:ln>
        </p:spPr>
      </p:sp>
      <p:sp>
        <p:nvSpPr>
          <p:cNvPr id="18" name="badge 2"/>
          <p:cNvSpPr/>
          <p:nvPr/>
        </p:nvSpPr>
        <p:spPr>
          <a:xfrm>
            <a:off x="7516368" y="1417320"/>
            <a:ext cx="347472" cy="347472"/>
          </a:xfrm>
          <a:prstGeom prst="ellipse">
            <a:avLst/>
          </a:prstGeom>
          <a:solidFill>
            <a:schemeClr val="tx2"/>
          </a:solidFill>
          <a:ln w="12700">
            <a:solidFill>
              <a:schemeClr val="tx2"/>
            </a:solidFill>
            <a:prstDash val="solid"/>
          </a:ln>
        </p:spPr>
      </p:sp>
      <p:sp>
        <p:nvSpPr>
          <p:cNvPr id="19" name="Text 17"/>
          <p:cNvSpPr txBox="1"/>
          <p:nvPr/>
        </p:nvSpPr>
        <p:spPr>
          <a:xfrm>
            <a:off x="7516368" y="141732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rPr>
              <a:t>2</a:t>
            </a:r>
            <a:endParaRPr lang="en-US" sz="1300" dirty="0"/>
          </a:p>
        </p:txBody>
      </p:sp>
      <p:sp>
        <p:nvSpPr>
          <p:cNvPr id="20" name="Text 18"/>
          <p:cNvSpPr txBox="1"/>
          <p:nvPr/>
        </p:nvSpPr>
        <p:spPr>
          <a:xfrm>
            <a:off x="7946136" y="1371600"/>
            <a:ext cx="1298448" cy="566928"/>
          </a:xfrm>
          <a:prstGeom prst="rect">
            <a:avLst/>
          </a:prstGeom>
          <a:noFill/>
          <a:ln/>
        </p:spPr>
        <p:txBody>
          <a:bodyPr wrap="square" lIns="0" tIns="0" rIns="0" bIns="0" rtlCol="0" anchor="ctr"/>
          <a:lstStyle/>
          <a:p>
            <a:pPr marL="0" indent="0">
              <a:buNone/>
            </a:pPr>
            <a:r>
              <a:rPr lang="en-US" sz="1500" b="1" dirty="0">
                <a:solidFill>
                  <a:schemeClr val="tx2"/>
                </a:solidFill>
              </a:rPr>
              <a:t>Conversation</a:t>
            </a:r>
            <a:endParaRPr lang="en-US" sz="1500" dirty="0"/>
          </a:p>
        </p:txBody>
      </p:sp>
      <p:sp>
        <p:nvSpPr>
          <p:cNvPr id="21" name="Text 19"/>
          <p:cNvSpPr txBox="1"/>
          <p:nvPr/>
        </p:nvSpPr>
        <p:spPr>
          <a:xfrm>
            <a:off x="7543800" y="1993392"/>
            <a:ext cx="1682496" cy="585216"/>
          </a:xfrm>
          <a:prstGeom prst="rect">
            <a:avLst/>
          </a:prstGeom>
          <a:noFill/>
          <a:ln/>
        </p:spPr>
        <p:txBody>
          <a:bodyPr wrap="square" lIns="0" tIns="0" rIns="0" bIns="0" rtlCol="0" anchor="t"/>
          <a:lstStyle/>
          <a:p>
            <a:pPr marL="0" indent="0">
              <a:buNone/>
            </a:pPr>
            <a:r>
              <a:rPr lang="en-US" sz="1300" dirty="0">
                <a:solidFill>
                  <a:schemeClr val="tx1"/>
                </a:solidFill>
              </a:rPr>
              <a:t>ASQ verbatim, risk factors, social needs</a:t>
            </a:r>
            <a:endParaRPr lang="en-US" sz="1300" dirty="0"/>
          </a:p>
        </p:txBody>
      </p:sp>
      <p:sp>
        <p:nvSpPr>
          <p:cNvPr id="22" name="Shape 20"/>
          <p:cNvSpPr/>
          <p:nvPr/>
        </p:nvSpPr>
        <p:spPr>
          <a:xfrm>
            <a:off x="9381744" y="1965960"/>
            <a:ext cx="246888" cy="914"/>
          </a:xfrm>
          <a:prstGeom prst="line">
            <a:avLst/>
          </a:prstGeom>
          <a:noFill/>
          <a:ln w="22225">
            <a:solidFill>
              <a:schemeClr val="accent3"/>
            </a:solidFill>
            <a:prstDash val="solid"/>
            <a:tailEnd type="triangle"/>
          </a:ln>
        </p:spPr>
      </p:sp>
      <p:sp>
        <p:nvSpPr>
          <p:cNvPr id="23" name="step Well-person check"/>
          <p:cNvSpPr/>
          <p:nvPr/>
        </p:nvSpPr>
        <p:spPr>
          <a:xfrm>
            <a:off x="9656064" y="1280160"/>
            <a:ext cx="1975104" cy="1371600"/>
          </a:xfrm>
          <a:prstGeom prst="roundRect">
            <a:avLst>
              <a:gd name="adj" fmla="val 5333"/>
            </a:avLst>
          </a:prstGeom>
          <a:solidFill>
            <a:schemeClr val="bg2"/>
          </a:solidFill>
          <a:ln w="12700">
            <a:solidFill>
              <a:srgbClr val="D5DBE6"/>
            </a:solidFill>
            <a:prstDash val="solid"/>
          </a:ln>
        </p:spPr>
      </p:sp>
      <p:sp>
        <p:nvSpPr>
          <p:cNvPr id="24" name="badge 3"/>
          <p:cNvSpPr/>
          <p:nvPr/>
        </p:nvSpPr>
        <p:spPr>
          <a:xfrm>
            <a:off x="9793224" y="1417320"/>
            <a:ext cx="347472" cy="347472"/>
          </a:xfrm>
          <a:prstGeom prst="ellipse">
            <a:avLst/>
          </a:prstGeom>
          <a:solidFill>
            <a:schemeClr val="tx2"/>
          </a:solidFill>
          <a:ln w="12700">
            <a:solidFill>
              <a:schemeClr val="tx2"/>
            </a:solidFill>
            <a:prstDash val="solid"/>
          </a:ln>
        </p:spPr>
      </p:sp>
      <p:sp>
        <p:nvSpPr>
          <p:cNvPr id="25" name="Text 23"/>
          <p:cNvSpPr txBox="1"/>
          <p:nvPr/>
        </p:nvSpPr>
        <p:spPr>
          <a:xfrm>
            <a:off x="9793224" y="141732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26" name="Text 24"/>
          <p:cNvSpPr txBox="1"/>
          <p:nvPr/>
        </p:nvSpPr>
        <p:spPr>
          <a:xfrm>
            <a:off x="10222992" y="1371600"/>
            <a:ext cx="1298448" cy="566928"/>
          </a:xfrm>
          <a:prstGeom prst="rect">
            <a:avLst/>
          </a:prstGeom>
          <a:noFill/>
          <a:ln/>
        </p:spPr>
        <p:txBody>
          <a:bodyPr wrap="square" lIns="0" tIns="0" rIns="0" bIns="0" rtlCol="0" anchor="ctr"/>
          <a:lstStyle/>
          <a:p>
            <a:pPr marL="0" indent="0">
              <a:buNone/>
            </a:pPr>
            <a:r>
              <a:rPr lang="en-US" sz="1500" b="1" dirty="0">
                <a:solidFill>
                  <a:schemeClr val="tx2"/>
                </a:solidFill>
              </a:rPr>
              <a:t>Well-person check</a:t>
            </a:r>
            <a:endParaRPr lang="en-US" sz="1500" dirty="0"/>
          </a:p>
        </p:txBody>
      </p:sp>
      <p:sp>
        <p:nvSpPr>
          <p:cNvPr id="27" name="Text 25"/>
          <p:cNvSpPr txBox="1"/>
          <p:nvPr/>
        </p:nvSpPr>
        <p:spPr>
          <a:xfrm>
            <a:off x="9820656" y="1993392"/>
            <a:ext cx="1682496" cy="585216"/>
          </a:xfrm>
          <a:prstGeom prst="rect">
            <a:avLst/>
          </a:prstGeom>
          <a:noFill/>
          <a:ln/>
        </p:spPr>
        <p:txBody>
          <a:bodyPr wrap="square" lIns="0" tIns="0" rIns="0" bIns="0" rtlCol="0" anchor="t"/>
          <a:lstStyle/>
          <a:p>
            <a:pPr marL="0" indent="0">
              <a:buNone/>
            </a:pPr>
            <a:r>
              <a:rPr lang="en-US" sz="1300" dirty="0">
                <a:solidFill>
                  <a:schemeClr val="tx1"/>
                </a:solidFill>
              </a:rPr>
              <a:t>Vitals, glucose, breath test</a:t>
            </a:r>
            <a:endParaRPr lang="en-US" sz="1300" dirty="0"/>
          </a:p>
        </p:txBody>
      </p:sp>
      <p:sp>
        <p:nvSpPr>
          <p:cNvPr id="28" name="Shape 26"/>
          <p:cNvSpPr/>
          <p:nvPr/>
        </p:nvSpPr>
        <p:spPr>
          <a:xfrm>
            <a:off x="10643616" y="2651760"/>
            <a:ext cx="914" cy="301752"/>
          </a:xfrm>
          <a:prstGeom prst="line">
            <a:avLst/>
          </a:prstGeom>
          <a:noFill/>
          <a:ln w="22225">
            <a:solidFill>
              <a:schemeClr val="accent3"/>
            </a:solidFill>
            <a:prstDash val="solid"/>
          </a:ln>
        </p:spPr>
      </p:sp>
      <p:sp>
        <p:nvSpPr>
          <p:cNvPr id="29" name="Shape 27"/>
          <p:cNvSpPr/>
          <p:nvPr/>
        </p:nvSpPr>
        <p:spPr>
          <a:xfrm>
            <a:off x="1645920" y="2953512"/>
            <a:ext cx="8997696" cy="914"/>
          </a:xfrm>
          <a:prstGeom prst="line">
            <a:avLst/>
          </a:prstGeom>
          <a:noFill/>
          <a:ln w="22225">
            <a:solidFill>
              <a:schemeClr val="accent3"/>
            </a:solidFill>
            <a:prstDash val="solid"/>
          </a:ln>
        </p:spPr>
      </p:sp>
      <p:sp>
        <p:nvSpPr>
          <p:cNvPr id="30" name="Shape 28"/>
          <p:cNvSpPr/>
          <p:nvPr/>
        </p:nvSpPr>
        <p:spPr>
          <a:xfrm>
            <a:off x="1645920" y="2953512"/>
            <a:ext cx="914" cy="310896"/>
          </a:xfrm>
          <a:prstGeom prst="line">
            <a:avLst/>
          </a:prstGeom>
          <a:noFill/>
          <a:ln w="22225">
            <a:solidFill>
              <a:schemeClr val="accent3"/>
            </a:solidFill>
            <a:prstDash val="solid"/>
            <a:tailEnd type="triangle"/>
          </a:ln>
        </p:spPr>
      </p:sp>
      <p:sp>
        <p:nvSpPr>
          <p:cNvPr id="31" name="step Decision"/>
          <p:cNvSpPr/>
          <p:nvPr/>
        </p:nvSpPr>
        <p:spPr>
          <a:xfrm>
            <a:off x="548640" y="3291840"/>
            <a:ext cx="2194560" cy="1371600"/>
          </a:xfrm>
          <a:prstGeom prst="roundRect">
            <a:avLst>
              <a:gd name="adj" fmla="val 5333"/>
            </a:avLst>
          </a:prstGeom>
          <a:solidFill>
            <a:schemeClr val="tx2"/>
          </a:solidFill>
          <a:ln w="12700">
            <a:solidFill>
              <a:schemeClr val="tx2"/>
            </a:solidFill>
            <a:prstDash val="solid"/>
          </a:ln>
        </p:spPr>
      </p:sp>
      <p:sp>
        <p:nvSpPr>
          <p:cNvPr id="32" name="badge 4"/>
          <p:cNvSpPr/>
          <p:nvPr/>
        </p:nvSpPr>
        <p:spPr>
          <a:xfrm>
            <a:off x="685800" y="3429000"/>
            <a:ext cx="347472" cy="347472"/>
          </a:xfrm>
          <a:prstGeom prst="ellipse">
            <a:avLst/>
          </a:prstGeom>
          <a:solidFill>
            <a:schemeClr val="accent2"/>
          </a:solidFill>
          <a:ln w="12700">
            <a:solidFill>
              <a:schemeClr val="accent2"/>
            </a:solidFill>
            <a:prstDash val="solid"/>
          </a:ln>
        </p:spPr>
      </p:sp>
      <p:sp>
        <p:nvSpPr>
          <p:cNvPr id="33" name="Text 31"/>
          <p:cNvSpPr txBox="1"/>
          <p:nvPr/>
        </p:nvSpPr>
        <p:spPr>
          <a:xfrm>
            <a:off x="685800" y="3429000"/>
            <a:ext cx="347472" cy="347472"/>
          </a:xfrm>
          <a:prstGeom prst="rect">
            <a:avLst/>
          </a:prstGeom>
          <a:noFill/>
          <a:ln/>
        </p:spPr>
        <p:txBody>
          <a:bodyPr wrap="square" lIns="0" tIns="0" rIns="0" bIns="0" rtlCol="0" anchor="ctr"/>
          <a:lstStyle/>
          <a:p>
            <a:pPr marL="0" indent="0" algn="ctr">
              <a:buNone/>
            </a:pPr>
            <a:r>
              <a:rPr lang="en-US" sz="1300" b="1" dirty="0">
                <a:solidFill>
                  <a:schemeClr val="tx2"/>
                </a:solidFill>
              </a:rPr>
              <a:t>4</a:t>
            </a:r>
            <a:endParaRPr lang="en-US" sz="1300" dirty="0"/>
          </a:p>
        </p:txBody>
      </p:sp>
      <p:sp>
        <p:nvSpPr>
          <p:cNvPr id="34" name="Text 32"/>
          <p:cNvSpPr txBox="1"/>
          <p:nvPr/>
        </p:nvSpPr>
        <p:spPr>
          <a:xfrm>
            <a:off x="1115568" y="3383280"/>
            <a:ext cx="1517904" cy="566928"/>
          </a:xfrm>
          <a:prstGeom prst="rect">
            <a:avLst/>
          </a:prstGeom>
          <a:noFill/>
          <a:ln/>
        </p:spPr>
        <p:txBody>
          <a:bodyPr wrap="square" lIns="0" tIns="0" rIns="0" bIns="0" rtlCol="0" anchor="ctr"/>
          <a:lstStyle/>
          <a:p>
            <a:pPr marL="0" indent="0">
              <a:buNone/>
            </a:pPr>
            <a:r>
              <a:rPr lang="en-US" sz="1500" b="1" dirty="0">
                <a:solidFill>
                  <a:schemeClr val="bg1"/>
                </a:solidFill>
              </a:rPr>
              <a:t>Decision</a:t>
            </a:r>
            <a:endParaRPr lang="en-US" sz="1500" dirty="0"/>
          </a:p>
        </p:txBody>
      </p:sp>
      <p:sp>
        <p:nvSpPr>
          <p:cNvPr id="35" name="Text 33"/>
          <p:cNvSpPr txBox="1"/>
          <p:nvPr/>
        </p:nvSpPr>
        <p:spPr>
          <a:xfrm>
            <a:off x="713232" y="4005072"/>
            <a:ext cx="1901952" cy="585216"/>
          </a:xfrm>
          <a:prstGeom prst="rect">
            <a:avLst/>
          </a:prstGeom>
          <a:noFill/>
          <a:ln/>
        </p:spPr>
        <p:txBody>
          <a:bodyPr wrap="square" lIns="0" tIns="0" rIns="0" bIns="0" rtlCol="0" anchor="t"/>
          <a:lstStyle/>
          <a:p>
            <a:pPr marL="0" indent="0">
              <a:buNone/>
            </a:pPr>
            <a:r>
              <a:rPr lang="en-US" sz="1300" dirty="0">
                <a:solidFill>
                  <a:schemeClr val="accent4"/>
                </a:solidFill>
              </a:rPr>
              <a:t>Disqualifiers, disposition, patient’s response</a:t>
            </a:r>
            <a:endParaRPr lang="en-US" sz="1300" dirty="0"/>
          </a:p>
        </p:txBody>
      </p:sp>
      <p:sp>
        <p:nvSpPr>
          <p:cNvPr id="36" name="step Transport"/>
          <p:cNvSpPr/>
          <p:nvPr/>
        </p:nvSpPr>
        <p:spPr>
          <a:xfrm>
            <a:off x="3429000" y="3108960"/>
            <a:ext cx="2743200" cy="731520"/>
          </a:xfrm>
          <a:prstGeom prst="roundRect">
            <a:avLst>
              <a:gd name="adj" fmla="val 6957"/>
            </a:avLst>
          </a:prstGeom>
          <a:solidFill>
            <a:schemeClr val="bg2"/>
          </a:solidFill>
          <a:ln w="12700">
            <a:solidFill>
              <a:srgbClr val="D5DBE6"/>
            </a:solidFill>
            <a:prstDash val="solid"/>
          </a:ln>
        </p:spPr>
      </p:sp>
      <p:sp>
        <p:nvSpPr>
          <p:cNvPr id="37" name="Text 35"/>
          <p:cNvSpPr txBox="1"/>
          <p:nvPr/>
        </p:nvSpPr>
        <p:spPr>
          <a:xfrm>
            <a:off x="3593592" y="3163824"/>
            <a:ext cx="2468880" cy="365760"/>
          </a:xfrm>
          <a:prstGeom prst="rect">
            <a:avLst/>
          </a:prstGeom>
          <a:noFill/>
          <a:ln/>
        </p:spPr>
        <p:txBody>
          <a:bodyPr wrap="square" lIns="0" tIns="0" rIns="0" bIns="0" rtlCol="0" anchor="ctr"/>
          <a:lstStyle/>
          <a:p>
            <a:pPr marL="0" indent="0">
              <a:buNone/>
            </a:pPr>
            <a:r>
              <a:rPr lang="en-US" sz="1500" b="1" dirty="0">
                <a:solidFill>
                  <a:schemeClr val="tx2"/>
                </a:solidFill>
              </a:rPr>
              <a:t>Transport</a:t>
            </a:r>
            <a:endParaRPr lang="en-US" sz="1500" dirty="0"/>
          </a:p>
        </p:txBody>
      </p:sp>
      <p:sp>
        <p:nvSpPr>
          <p:cNvPr id="38" name="Text 36"/>
          <p:cNvSpPr txBox="1"/>
          <p:nvPr/>
        </p:nvSpPr>
        <p:spPr>
          <a:xfrm>
            <a:off x="3593592" y="3529584"/>
            <a:ext cx="2450592" cy="265176"/>
          </a:xfrm>
          <a:prstGeom prst="rect">
            <a:avLst/>
          </a:prstGeom>
          <a:noFill/>
          <a:ln/>
        </p:spPr>
        <p:txBody>
          <a:bodyPr wrap="square" lIns="0" tIns="0" rIns="0" bIns="0" rtlCol="0" anchor="t"/>
          <a:lstStyle/>
          <a:p>
            <a:pPr marL="0" indent="0">
              <a:buNone/>
            </a:pPr>
            <a:r>
              <a:rPr lang="en-US" sz="1300" dirty="0">
                <a:solidFill>
                  <a:schemeClr val="tx1"/>
                </a:solidFill>
              </a:rPr>
              <a:t>ED or alternate destination</a:t>
            </a:r>
            <a:endParaRPr lang="en-US" sz="1300" dirty="0"/>
          </a:p>
        </p:txBody>
      </p:sp>
      <p:sp>
        <p:nvSpPr>
          <p:cNvPr id="39" name="step Home with safety plan"/>
          <p:cNvSpPr/>
          <p:nvPr/>
        </p:nvSpPr>
        <p:spPr>
          <a:xfrm>
            <a:off x="3429000" y="4718304"/>
            <a:ext cx="2743200" cy="731520"/>
          </a:xfrm>
          <a:prstGeom prst="roundRect">
            <a:avLst>
              <a:gd name="adj" fmla="val 6957"/>
            </a:avLst>
          </a:prstGeom>
          <a:solidFill>
            <a:schemeClr val="bg2"/>
          </a:solidFill>
          <a:ln w="12700">
            <a:solidFill>
              <a:srgbClr val="D5DBE6"/>
            </a:solidFill>
            <a:prstDash val="solid"/>
          </a:ln>
        </p:spPr>
      </p:sp>
      <p:sp>
        <p:nvSpPr>
          <p:cNvPr id="40" name="Text 38"/>
          <p:cNvSpPr txBox="1"/>
          <p:nvPr/>
        </p:nvSpPr>
        <p:spPr>
          <a:xfrm>
            <a:off x="3593592" y="4773168"/>
            <a:ext cx="2468880" cy="365760"/>
          </a:xfrm>
          <a:prstGeom prst="rect">
            <a:avLst/>
          </a:prstGeom>
          <a:noFill/>
          <a:ln/>
        </p:spPr>
        <p:txBody>
          <a:bodyPr wrap="square" lIns="0" tIns="0" rIns="0" bIns="0" rtlCol="0" anchor="ctr"/>
          <a:lstStyle/>
          <a:p>
            <a:pPr marL="0" indent="0">
              <a:buNone/>
            </a:pPr>
            <a:r>
              <a:rPr lang="en-US" sz="1500" b="1" dirty="0">
                <a:solidFill>
                  <a:schemeClr val="tx2"/>
                </a:solidFill>
              </a:rPr>
              <a:t>Home with safety plan</a:t>
            </a:r>
            <a:endParaRPr lang="en-US" sz="1500" dirty="0"/>
          </a:p>
        </p:txBody>
      </p:sp>
      <p:sp>
        <p:nvSpPr>
          <p:cNvPr id="41" name="Text 39"/>
          <p:cNvSpPr txBox="1"/>
          <p:nvPr/>
        </p:nvSpPr>
        <p:spPr>
          <a:xfrm>
            <a:off x="3593592" y="5138928"/>
            <a:ext cx="2450592" cy="265176"/>
          </a:xfrm>
          <a:prstGeom prst="rect">
            <a:avLst/>
          </a:prstGeom>
          <a:noFill/>
          <a:ln/>
        </p:spPr>
        <p:txBody>
          <a:bodyPr wrap="square" lIns="0" tIns="0" rIns="0" bIns="0" rtlCol="0" anchor="t"/>
          <a:lstStyle/>
          <a:p>
            <a:pPr marL="0" indent="0">
              <a:buNone/>
            </a:pPr>
            <a:r>
              <a:rPr lang="en-US" sz="1300" dirty="0">
                <a:solidFill>
                  <a:schemeClr val="tx1"/>
                </a:solidFill>
              </a:rPr>
              <a:t>Who stays, means counseling</a:t>
            </a:r>
            <a:endParaRPr lang="en-US" sz="1300" dirty="0"/>
          </a:p>
        </p:txBody>
      </p:sp>
      <p:sp>
        <p:nvSpPr>
          <p:cNvPr id="42" name="Shape 40"/>
          <p:cNvSpPr/>
          <p:nvPr/>
        </p:nvSpPr>
        <p:spPr>
          <a:xfrm flipV="1">
            <a:off x="2770632" y="3474720"/>
            <a:ext cx="630936" cy="137160"/>
          </a:xfrm>
          <a:prstGeom prst="line">
            <a:avLst/>
          </a:prstGeom>
          <a:noFill/>
          <a:ln w="22225">
            <a:solidFill>
              <a:schemeClr val="accent3"/>
            </a:solidFill>
            <a:prstDash val="solid"/>
            <a:tailEnd type="triangle"/>
          </a:ln>
        </p:spPr>
      </p:sp>
      <p:sp>
        <p:nvSpPr>
          <p:cNvPr id="43" name="Shape 41"/>
          <p:cNvSpPr/>
          <p:nvPr/>
        </p:nvSpPr>
        <p:spPr>
          <a:xfrm>
            <a:off x="2770632" y="4343400"/>
            <a:ext cx="630936" cy="740664"/>
          </a:xfrm>
          <a:prstGeom prst="line">
            <a:avLst/>
          </a:prstGeom>
          <a:noFill/>
          <a:ln w="22225">
            <a:solidFill>
              <a:schemeClr val="accent3"/>
            </a:solidFill>
            <a:prstDash val="solid"/>
            <a:tailEnd type="triangle"/>
          </a:ln>
        </p:spPr>
      </p:sp>
      <p:sp>
        <p:nvSpPr>
          <p:cNvPr id="901" name="step Emergency commitment"/>
          <p:cNvSpPr/>
          <p:nvPr/>
        </p:nvSpPr>
        <p:spPr>
          <a:xfrm>
            <a:off x="3429000" y="3913632"/>
            <a:ext cx="2743200" cy="731520"/>
          </a:xfrm>
          <a:prstGeom prst="roundRect">
            <a:avLst>
              <a:gd name="adj" fmla="val 6957"/>
            </a:avLst>
          </a:prstGeom>
          <a:solidFill>
            <a:schemeClr val="bg2"/>
          </a:solidFill>
          <a:ln w="12700">
            <a:solidFill>
              <a:srgbClr val="D5DBE6"/>
            </a:solidFill>
            <a:prstDash val="solid"/>
          </a:ln>
        </p:spPr>
      </p:sp>
      <p:sp>
        <p:nvSpPr>
          <p:cNvPr id="902" name="Text EC title"/>
          <p:cNvSpPr txBox="1"/>
          <p:nvPr/>
        </p:nvSpPr>
        <p:spPr>
          <a:xfrm>
            <a:off x="3593592" y="3968496"/>
            <a:ext cx="2468880" cy="365760"/>
          </a:xfrm>
          <a:prstGeom prst="rect">
            <a:avLst/>
          </a:prstGeom>
          <a:noFill/>
          <a:ln/>
        </p:spPr>
        <p:txBody>
          <a:bodyPr wrap="square" lIns="0" tIns="0" rIns="0" bIns="0" rtlCol="0" anchor="ctr"/>
          <a:lstStyle/>
          <a:p>
            <a:pPr marL="0" indent="0">
              <a:buNone/>
            </a:pPr>
            <a:r>
              <a:rPr lang="en-US" sz="1500" b="1" dirty="0">
                <a:solidFill>
                  <a:schemeClr val="tx2"/>
                </a:solidFill>
              </a:rPr>
              <a:t>Emergency commitment</a:t>
            </a:r>
            <a:endParaRPr lang="en-US" sz="1500" dirty="0"/>
          </a:p>
        </p:txBody>
      </p:sp>
      <p:sp>
        <p:nvSpPr>
          <p:cNvPr id="903" name="Text EC sub"/>
          <p:cNvSpPr txBox="1"/>
          <p:nvPr/>
        </p:nvSpPr>
        <p:spPr>
          <a:xfrm>
            <a:off x="3593592" y="4334256"/>
            <a:ext cx="2450592" cy="265176"/>
          </a:xfrm>
          <a:prstGeom prst="rect">
            <a:avLst/>
          </a:prstGeom>
          <a:noFill/>
          <a:ln/>
        </p:spPr>
        <p:txBody>
          <a:bodyPr wrap="square" lIns="0" tIns="0" rIns="0" bIns="0" rtlCol="0" anchor="t"/>
          <a:lstStyle/>
          <a:p>
            <a:pPr marL="0" indent="0">
              <a:buNone/>
            </a:pPr>
            <a:r>
              <a:rPr lang="en-US" sz="1300" dirty="0">
                <a:solidFill>
                  <a:schemeClr val="tx1"/>
                </a:solidFill>
              </a:rPr>
              <a:t>Handled by PD: custody</a:t>
            </a:r>
            <a:endParaRPr lang="en-US" sz="1300" dirty="0"/>
          </a:p>
        </p:txBody>
      </p:sp>
      <p:sp>
        <p:nvSpPr>
          <p:cNvPr id="904" name="Line EC in"/>
          <p:cNvSpPr/>
          <p:nvPr/>
        </p:nvSpPr>
        <p:spPr>
          <a:xfrm>
            <a:off x="2770632" y="3977640"/>
            <a:ext cx="630936" cy="301752"/>
          </a:xfrm>
          <a:prstGeom prst="line">
            <a:avLst/>
          </a:prstGeom>
          <a:noFill/>
          <a:ln w="22225">
            <a:solidFill>
              <a:schemeClr val="accent3"/>
            </a:solidFill>
            <a:prstDash val="solid"/>
            <a:tailEnd type="triangle"/>
          </a:ln>
        </p:spPr>
      </p:sp>
      <p:sp>
        <p:nvSpPr>
          <p:cNvPr id="905" name="Line EC out"/>
          <p:cNvSpPr/>
          <p:nvPr/>
        </p:nvSpPr>
        <p:spPr>
          <a:xfrm flipV="1">
            <a:off x="6199632" y="4270248"/>
            <a:ext cx="3191256" cy="18288"/>
          </a:xfrm>
          <a:prstGeom prst="line">
            <a:avLst/>
          </a:prstGeom>
          <a:noFill/>
          <a:ln w="22225">
            <a:solidFill>
              <a:schemeClr val="accent3"/>
            </a:solidFill>
            <a:prstDash val="solid"/>
            <a:tailEnd type="triangle"/>
          </a:ln>
        </p:spPr>
      </p:sp>
      <p:sp>
        <p:nvSpPr>
          <p:cNvPr id="44" name="step Follow-up call"/>
          <p:cNvSpPr/>
          <p:nvPr/>
        </p:nvSpPr>
        <p:spPr>
          <a:xfrm>
            <a:off x="6629400" y="4718304"/>
            <a:ext cx="2331720" cy="731520"/>
          </a:xfrm>
          <a:prstGeom prst="roundRect">
            <a:avLst>
              <a:gd name="adj" fmla="val 6957"/>
            </a:avLst>
          </a:prstGeom>
          <a:solidFill>
            <a:schemeClr val="bg2"/>
          </a:solidFill>
          <a:ln w="12700">
            <a:solidFill>
              <a:srgbClr val="D5DBE6"/>
            </a:solidFill>
            <a:prstDash val="solid"/>
          </a:ln>
        </p:spPr>
      </p:sp>
      <p:sp>
        <p:nvSpPr>
          <p:cNvPr id="45" name="Text 43"/>
          <p:cNvSpPr txBox="1"/>
          <p:nvPr/>
        </p:nvSpPr>
        <p:spPr>
          <a:xfrm>
            <a:off x="6793992" y="4773168"/>
            <a:ext cx="2057400" cy="365760"/>
          </a:xfrm>
          <a:prstGeom prst="rect">
            <a:avLst/>
          </a:prstGeom>
          <a:noFill/>
          <a:ln/>
        </p:spPr>
        <p:txBody>
          <a:bodyPr wrap="square" lIns="0" tIns="0" rIns="0" bIns="0" rtlCol="0" anchor="ctr"/>
          <a:lstStyle/>
          <a:p>
            <a:pPr marL="0" indent="0">
              <a:buNone/>
            </a:pPr>
            <a:r>
              <a:rPr lang="en-US" sz="1500" b="1" dirty="0">
                <a:solidFill>
                  <a:schemeClr val="tx2"/>
                </a:solidFill>
              </a:rPr>
              <a:t>Follow-up call</a:t>
            </a:r>
            <a:endParaRPr lang="en-US" sz="1500" dirty="0"/>
          </a:p>
        </p:txBody>
      </p:sp>
      <p:sp>
        <p:nvSpPr>
          <p:cNvPr id="46" name="Text 44"/>
          <p:cNvSpPr txBox="1"/>
          <p:nvPr/>
        </p:nvSpPr>
        <p:spPr>
          <a:xfrm>
            <a:off x="6793992" y="5138928"/>
            <a:ext cx="2039112" cy="265176"/>
          </a:xfrm>
          <a:prstGeom prst="rect">
            <a:avLst/>
          </a:prstGeom>
          <a:noFill/>
          <a:ln/>
        </p:spPr>
        <p:txBody>
          <a:bodyPr wrap="square" lIns="0" tIns="0" rIns="0" bIns="0" rtlCol="0" anchor="t"/>
          <a:lstStyle/>
          <a:p>
            <a:pPr marL="0" indent="0">
              <a:buNone/>
            </a:pPr>
            <a:r>
              <a:rPr lang="en-US" sz="1300" dirty="0">
                <a:solidFill>
                  <a:schemeClr val="tx1"/>
                </a:solidFill>
              </a:rPr>
              <a:t>APP call scheduled</a:t>
            </a:r>
            <a:endParaRPr lang="en-US" sz="1300" dirty="0"/>
          </a:p>
        </p:txBody>
      </p:sp>
      <p:sp>
        <p:nvSpPr>
          <p:cNvPr id="47" name="Shape 45"/>
          <p:cNvSpPr/>
          <p:nvPr/>
        </p:nvSpPr>
        <p:spPr>
          <a:xfrm>
            <a:off x="6199632" y="5084064"/>
            <a:ext cx="402336" cy="0"/>
          </a:xfrm>
          <a:prstGeom prst="line">
            <a:avLst/>
          </a:prstGeom>
          <a:noFill/>
          <a:ln w="22225">
            <a:solidFill>
              <a:schemeClr val="accent3"/>
            </a:solidFill>
            <a:prstDash val="solid"/>
            <a:tailEnd type="triangle"/>
          </a:ln>
        </p:spPr>
      </p:sp>
      <p:sp>
        <p:nvSpPr>
          <p:cNvPr id="48" name="step Record"/>
          <p:cNvSpPr/>
          <p:nvPr/>
        </p:nvSpPr>
        <p:spPr>
          <a:xfrm>
            <a:off x="9418320" y="3291840"/>
            <a:ext cx="2224735" cy="1371600"/>
          </a:xfrm>
          <a:prstGeom prst="roundRect">
            <a:avLst>
              <a:gd name="adj" fmla="val 5333"/>
            </a:avLst>
          </a:prstGeom>
          <a:solidFill>
            <a:schemeClr val="accent4"/>
          </a:solidFill>
          <a:ln w="12700">
            <a:solidFill>
              <a:schemeClr val="accent4"/>
            </a:solidFill>
            <a:prstDash val="solid"/>
          </a:ln>
        </p:spPr>
      </p:sp>
      <p:sp>
        <p:nvSpPr>
          <p:cNvPr id="49" name="Text 47"/>
          <p:cNvSpPr txBox="1"/>
          <p:nvPr/>
        </p:nvSpPr>
        <p:spPr>
          <a:xfrm>
            <a:off x="9582912" y="3383280"/>
            <a:ext cx="1950415" cy="566928"/>
          </a:xfrm>
          <a:prstGeom prst="rect">
            <a:avLst/>
          </a:prstGeom>
          <a:noFill/>
          <a:ln/>
        </p:spPr>
        <p:txBody>
          <a:bodyPr wrap="square" lIns="0" tIns="0" rIns="0" bIns="0" rtlCol="0" anchor="ctr"/>
          <a:lstStyle/>
          <a:p>
            <a:pPr marL="0" indent="0">
              <a:buNone/>
            </a:pPr>
            <a:r>
              <a:rPr lang="en-US" sz="1500" b="1" dirty="0">
                <a:solidFill>
                  <a:schemeClr val="tx2"/>
                </a:solidFill>
              </a:rPr>
              <a:t>Record</a:t>
            </a:r>
            <a:endParaRPr lang="en-US" sz="1500" dirty="0"/>
          </a:p>
        </p:txBody>
      </p:sp>
      <p:sp>
        <p:nvSpPr>
          <p:cNvPr id="50" name="Text 48"/>
          <p:cNvSpPr txBox="1"/>
          <p:nvPr/>
        </p:nvSpPr>
        <p:spPr>
          <a:xfrm>
            <a:off x="9582912" y="4005072"/>
            <a:ext cx="1932127" cy="585216"/>
          </a:xfrm>
          <a:prstGeom prst="rect">
            <a:avLst/>
          </a:prstGeom>
          <a:noFill/>
          <a:ln/>
        </p:spPr>
        <p:txBody>
          <a:bodyPr wrap="square" lIns="0" tIns="0" rIns="0" bIns="0" rtlCol="0" anchor="t"/>
          <a:lstStyle/>
          <a:p>
            <a:pPr marL="0" indent="0">
              <a:buNone/>
            </a:pPr>
            <a:r>
              <a:rPr lang="en-US" sz="1300" dirty="0">
                <a:solidFill>
                  <a:schemeClr val="tx1"/>
                </a:solidFill>
              </a:rPr>
              <a:t>Narrative + export, pasted into the ePCR</a:t>
            </a:r>
            <a:endParaRPr lang="en-US" sz="1300" dirty="0"/>
          </a:p>
        </p:txBody>
      </p:sp>
      <p:sp>
        <p:nvSpPr>
          <p:cNvPr id="51" name="Shape 49"/>
          <p:cNvSpPr/>
          <p:nvPr/>
        </p:nvSpPr>
        <p:spPr>
          <a:xfrm flipV="1">
            <a:off x="6199632" y="3465576"/>
            <a:ext cx="3191256" cy="18288"/>
          </a:xfrm>
          <a:prstGeom prst="line">
            <a:avLst/>
          </a:prstGeom>
          <a:noFill/>
          <a:ln w="22225">
            <a:solidFill>
              <a:schemeClr val="accent3"/>
            </a:solidFill>
            <a:prstDash val="solid"/>
            <a:tailEnd type="triangle"/>
          </a:ln>
        </p:spPr>
      </p:sp>
      <p:sp>
        <p:nvSpPr>
          <p:cNvPr id="52" name="Shape 50"/>
          <p:cNvSpPr/>
          <p:nvPr/>
        </p:nvSpPr>
        <p:spPr>
          <a:xfrm flipV="1">
            <a:off x="8988552" y="4572000"/>
            <a:ext cx="402336" cy="512064"/>
          </a:xfrm>
          <a:prstGeom prst="line">
            <a:avLst/>
          </a:prstGeom>
          <a:noFill/>
          <a:ln w="22225">
            <a:solidFill>
              <a:schemeClr val="accent3"/>
            </a:solidFill>
            <a:prstDash val="solid"/>
            <a:tailEnd type="triangle"/>
          </a:ln>
        </p:spPr>
      </p:sp>
      <p:sp>
        <p:nvSpPr>
          <p:cNvPr id="53" name="order note"/>
          <p:cNvSpPr/>
          <p:nvPr/>
        </p:nvSpPr>
        <p:spPr>
          <a:xfrm>
            <a:off x="548640" y="5715000"/>
            <a:ext cx="11094415" cy="548640"/>
          </a:xfrm>
          <a:prstGeom prst="roundRect">
            <a:avLst>
              <a:gd name="adj" fmla="val 13333"/>
            </a:avLst>
          </a:prstGeom>
          <a:solidFill>
            <a:schemeClr val="tx2"/>
          </a:solidFill>
          <a:ln w="12700">
            <a:solidFill>
              <a:schemeClr val="tx2"/>
            </a:solidFill>
            <a:prstDash val="solid"/>
          </a:ln>
        </p:spPr>
      </p:sp>
      <p:sp>
        <p:nvSpPr>
          <p:cNvPr id="54" name="Text 52"/>
          <p:cNvSpPr txBox="1"/>
          <p:nvPr/>
        </p:nvSpPr>
        <p:spPr>
          <a:xfrm>
            <a:off x="822960" y="5715000"/>
            <a:ext cx="10545775" cy="548640"/>
          </a:xfrm>
          <a:prstGeom prst="rect">
            <a:avLst/>
          </a:prstGeom>
          <a:noFill/>
          <a:ln/>
        </p:spPr>
        <p:txBody>
          <a:bodyPr wrap="square" lIns="0" tIns="0" rIns="0" bIns="0" rtlCol="0" anchor="ctr"/>
          <a:lstStyle/>
          <a:p>
            <a:pPr marL="0" indent="0">
              <a:buNone/>
            </a:pPr>
            <a:r>
              <a:rPr lang="en-US" sz="1500" b="1" dirty="0">
                <a:solidFill>
                  <a:schemeClr val="accent2"/>
                </a:solidFill>
              </a:rPr>
              <a:t>Order is flexible.  </a:t>
            </a:r>
            <a:r>
              <a:rPr lang="en-US" sz="1500" dirty="0">
                <a:solidFill>
                  <a:schemeClr val="bg1"/>
                </a:solidFill>
              </a:rPr>
              <a:t>Work the sections in any order the situation and rapport allow. The app tracks what’s open, not the sequence.</a:t>
            </a:r>
            <a:endParaRPr lang="en-US" sz="1500" dirty="0"/>
          </a:p>
        </p:txBody>
      </p:sp>
      <p:sp>
        <p:nvSpPr>
          <p:cNvPr id="5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9</a:t>
            </a:fld>
            <a:endParaRPr lang="en-US"/>
          </a:p>
        </p:txBody>
      </p:sp>
      <p:pic>
        <p:nvPicPr>
          <p:cNvPr id="57" name="narration 9">
            <a:hlinkClick r:id="" action="ppaction://media"/>
            <a:extLst>
              <a:ext uri="{FF2B5EF4-FFF2-40B4-BE49-F238E27FC236}">
                <a16:creationId xmlns:a16="http://schemas.microsoft.com/office/drawing/2014/main" id="{5AD4301F-CC3D-8330-C26A-EBE7B2E95E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700"/>
    </mc:Choice>
    <mc:Fallback>
      <p:transition spd="slow" advTm="34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456" fill="hold"/>
                                        <p:tgtEl>
                                          <p:spTgt spid="5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badge C"/>
          <p:cNvSpPr/>
          <p:nvPr/>
        </p:nvSpPr>
        <p:spPr>
          <a:xfrm>
            <a:off x="548640" y="502920"/>
            <a:ext cx="475488" cy="475488"/>
          </a:xfrm>
          <a:prstGeom prst="ellipse">
            <a:avLst/>
          </a:prstGeom>
          <a:solidFill>
            <a:schemeClr val="tx2"/>
          </a:solidFill>
          <a:ln w="12700">
            <a:solidFill>
              <a:schemeClr val="tx2"/>
            </a:solidFill>
            <a:prstDash val="solid"/>
          </a:ln>
        </p:spPr>
        <p:txBody>
          <a:bodyPr/>
          <a:lstStyle/>
          <a:p>
            <a:endParaRPr/>
          </a:p>
        </p:txBody>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C</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Collateral: what bystanders and police tell you</a:t>
            </a:r>
            <a:endParaRPr lang="en-US" sz="3400" dirty="0"/>
          </a:p>
        </p:txBody>
      </p:sp>
      <p:sp>
        <p:nvSpPr>
          <p:cNvPr id="5" name="Text 3"/>
          <p:cNvSpPr txBox="1"/>
          <p:nvPr/>
        </p:nvSpPr>
        <p:spPr>
          <a:xfrm>
            <a:off x="548640" y="1417320"/>
            <a:ext cx="6675120" cy="274320"/>
          </a:xfrm>
          <a:prstGeom prst="rect">
            <a:avLst/>
          </a:prstGeom>
          <a:noFill/>
          <a:ln/>
        </p:spPr>
        <p:txBody>
          <a:bodyPr wrap="square" lIns="0" tIns="0" rIns="0" bIns="0" rtlCol="0" anchor="ctr"/>
          <a:lstStyle/>
          <a:p>
            <a:pPr marL="0" indent="0">
              <a:buNone/>
            </a:pPr>
            <a:r>
              <a:rPr lang="en-US" sz="1300" b="1" dirty="0">
                <a:solidFill>
                  <a:schemeClr val="tx2"/>
                </a:solidFill>
              </a:rPr>
              <a:t>Open it from the top bar, from any section</a:t>
            </a:r>
            <a:endParaRPr lang="en-US" sz="1300" dirty="0"/>
          </a:p>
        </p:txBody>
      </p:sp>
      <p:sp>
        <p:nvSpPr>
          <p:cNvPr id="6" name="screenshot frame"/>
          <p:cNvSpPr/>
          <p:nvPr/>
        </p:nvSpPr>
        <p:spPr>
          <a:xfrm>
            <a:off x="548640" y="1728216"/>
            <a:ext cx="6784848" cy="490055"/>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7" name="Image 0" descr="SRFA app screenshot with fictional training data"/>
          <p:cNvPicPr>
            <a:picLocks noChangeAspect="1"/>
          </p:cNvPicPr>
          <p:nvPr/>
        </p:nvPicPr>
        <p:blipFill>
          <a:blip r:embed="rId5"/>
          <a:stretch>
            <a:fillRect/>
          </a:stretch>
        </p:blipFill>
        <p:spPr>
          <a:xfrm>
            <a:off x="603504" y="1783080"/>
            <a:ext cx="6675120" cy="380327"/>
          </a:xfrm>
          <a:prstGeom prst="rect">
            <a:avLst/>
          </a:prstGeom>
        </p:spPr>
      </p:pic>
      <p:sp>
        <p:nvSpPr>
          <p:cNvPr id="8" name="Collateral button highlight"/>
          <p:cNvSpPr/>
          <p:nvPr/>
        </p:nvSpPr>
        <p:spPr>
          <a:xfrm>
            <a:off x="5623194" y="1805900"/>
            <a:ext cx="881116" cy="334687"/>
          </a:xfrm>
          <a:prstGeom prst="roundRect">
            <a:avLst>
              <a:gd name="adj" fmla="val 16393"/>
            </a:avLst>
          </a:prstGeom>
          <a:ln w="31750">
            <a:solidFill>
              <a:schemeClr val="accent1"/>
            </a:solidFill>
            <a:prstDash val="solid"/>
          </a:ln>
        </p:spPr>
        <p:txBody>
          <a:bodyPr/>
          <a:lstStyle/>
          <a:p>
            <a:endParaRPr/>
          </a:p>
        </p:txBody>
      </p:sp>
      <p:sp>
        <p:nvSpPr>
          <p:cNvPr id="9" name="screenshot frame"/>
          <p:cNvSpPr/>
          <p:nvPr/>
        </p:nvSpPr>
        <p:spPr>
          <a:xfrm>
            <a:off x="548640" y="2459736"/>
            <a:ext cx="3355848" cy="3665002"/>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26" name="Picture 25" descr="drawer.png"/>
          <p:cNvPicPr>
            <a:picLocks noChangeAspect="1"/>
          </p:cNvPicPr>
          <p:nvPr/>
        </p:nvPicPr>
        <p:blipFill>
          <a:blip r:embed="rId6"/>
          <a:stretch>
            <a:fillRect/>
          </a:stretch>
        </p:blipFill>
        <p:spPr>
          <a:xfrm>
            <a:off x="603504" y="2514600"/>
            <a:ext cx="3246120" cy="3555274"/>
          </a:xfrm>
          <a:prstGeom prst="rect">
            <a:avLst/>
          </a:prstGeom>
        </p:spPr>
      </p:pic>
      <p:sp>
        <p:nvSpPr>
          <p:cNvPr id="11" name="Text 7"/>
          <p:cNvSpPr txBox="1"/>
          <p:nvPr/>
        </p:nvSpPr>
        <p:spPr>
          <a:xfrm>
            <a:off x="4160520" y="2514600"/>
            <a:ext cx="3063240" cy="274320"/>
          </a:xfrm>
          <a:prstGeom prst="rect">
            <a:avLst/>
          </a:prstGeom>
          <a:noFill/>
          <a:ln/>
        </p:spPr>
        <p:txBody>
          <a:bodyPr wrap="square" lIns="0" tIns="0" rIns="0" bIns="0" rtlCol="0" anchor="ctr"/>
          <a:lstStyle/>
          <a:p>
            <a:pPr marL="0" indent="0">
              <a:buNone/>
            </a:pPr>
            <a:r>
              <a:rPr lang="en-US" sz="1100" b="1" kern="0" spc="200" dirty="0">
                <a:solidFill>
                  <a:schemeClr val="accent1"/>
                </a:solidFill>
              </a:rPr>
              <a:t>IN THE EXPORT</a:t>
            </a:r>
            <a:endParaRPr lang="en-US" sz="1100" dirty="0"/>
          </a:p>
        </p:txBody>
      </p:sp>
      <p:sp>
        <p:nvSpPr>
          <p:cNvPr id="12" name="export sample"/>
          <p:cNvSpPr/>
          <p:nvPr/>
        </p:nvSpPr>
        <p:spPr>
          <a:xfrm>
            <a:off x="4160520" y="2834640"/>
            <a:ext cx="3063240" cy="1965960"/>
          </a:xfrm>
          <a:prstGeom prst="roundRect">
            <a:avLst>
              <a:gd name="adj" fmla="val 2791"/>
            </a:avLst>
          </a:prstGeom>
          <a:solidFill>
            <a:schemeClr val="bg2"/>
          </a:solidFill>
          <a:ln w="9525">
            <a:solidFill>
              <a:srgbClr val="D5DBE6"/>
            </a:solidFill>
            <a:prstDash val="solid"/>
          </a:ln>
        </p:spPr>
        <p:txBody>
          <a:bodyPr/>
          <a:lstStyle/>
          <a:p>
            <a:endParaRPr/>
          </a:p>
        </p:txBody>
      </p:sp>
      <p:sp>
        <p:nvSpPr>
          <p:cNvPr id="13" name="Text 9"/>
          <p:cNvSpPr txBox="1"/>
          <p:nvPr/>
        </p:nvSpPr>
        <p:spPr>
          <a:xfrm>
            <a:off x="4297680" y="2926080"/>
            <a:ext cx="2788920" cy="1783080"/>
          </a:xfrm>
          <a:prstGeom prst="rect">
            <a:avLst/>
          </a:prstGeom>
          <a:noFill/>
          <a:ln/>
        </p:spPr>
        <p:txBody>
          <a:bodyPr wrap="square" lIns="0" tIns="0" rIns="0" bIns="0" rtlCol="0" anchor="t"/>
          <a:lstStyle/>
          <a:p>
            <a:pPr marL="0" indent="0">
              <a:spcAft>
                <a:spcPts val="600"/>
              </a:spcAft>
              <a:buNone/>
            </a:pPr>
            <a:r>
              <a:rPr lang="en-US" sz="1100" dirty="0">
                <a:solidFill>
                  <a:schemeClr val="tx1"/>
                </a:solidFill>
                <a:latin typeface="Courier New" pitchFamily="34" charset="0"/>
                <a:ea typeface="Courier New" pitchFamily="34" charset="-122"/>
                <a:cs typeface="Courier New" pitchFamily="34" charset="-120"/>
              </a:rPr>
              <a:t>== HANDOFF [collateral — recorded separately from the patient’s account] ==</a:t>
            </a:r>
            <a:endParaRPr lang="en-US" sz="1100" dirty="0"/>
          </a:p>
          <a:p>
            <a:pPr marL="0" indent="0">
              <a:spcAft>
                <a:spcPts val="600"/>
              </a:spcAft>
              <a:buNone/>
            </a:pPr>
            <a:r>
              <a:rPr lang="en-US" sz="1100" dirty="0">
                <a:solidFill>
                  <a:schemeClr val="tx1"/>
                </a:solidFill>
                <a:latin typeface="Courier New" pitchFamily="34" charset="0"/>
                <a:ea typeface="Courier New" pitchFamily="34" charset="-122"/>
                <a:cs typeface="Courier New" pitchFamily="34" charset="-120"/>
              </a:rPr>
              <a:t>WPD on scene. Brother (out of state) called 911 after pt texted …</a:t>
            </a:r>
            <a:endParaRPr lang="en-US" sz="1100" dirty="0"/>
          </a:p>
          <a:p>
            <a:pPr marL="0" indent="0">
              <a:spcAft>
                <a:spcPts val="600"/>
              </a:spcAft>
              <a:buNone/>
            </a:pPr>
            <a:r>
              <a:rPr lang="en-US" sz="1100" dirty="0">
                <a:solidFill>
                  <a:schemeClr val="tx1"/>
                </a:solidFill>
                <a:latin typeface="Courier New" pitchFamily="34" charset="0"/>
                <a:ea typeface="Courier New" pitchFamily="34" charset="-122"/>
                <a:cs typeface="Courier New" pitchFamily="34" charset="-120"/>
              </a:rPr>
              <a:t>Weapons or means present: yes; secured: no</a:t>
            </a:r>
            <a:endParaRPr lang="en-US" sz="1100" dirty="0"/>
          </a:p>
        </p:txBody>
      </p:sp>
      <p:sp>
        <p:nvSpPr>
          <p:cNvPr id="14" name="Text 10"/>
          <p:cNvSpPr txBox="1"/>
          <p:nvPr/>
        </p:nvSpPr>
        <p:spPr>
          <a:xfrm>
            <a:off x="4160520" y="4937760"/>
            <a:ext cx="3063240" cy="685800"/>
          </a:xfrm>
          <a:prstGeom prst="rect">
            <a:avLst/>
          </a:prstGeom>
          <a:noFill/>
          <a:ln/>
        </p:spPr>
        <p:txBody>
          <a:bodyPr wrap="square" lIns="0" tIns="0" rIns="0" bIns="0" rtlCol="0" anchor="t"/>
          <a:lstStyle/>
          <a:p>
            <a:pPr marL="0" indent="0">
              <a:buNone/>
            </a:pPr>
            <a:r>
              <a:rPr lang="en-US" sz="1300" i="1" dirty="0">
                <a:solidFill>
                  <a:schemeClr val="accent3"/>
                </a:solidFill>
              </a:rPr>
              <a:t>A ‘yes’ on means also marks Access to lethal means present in §2, tagged C.</a:t>
            </a:r>
            <a:endParaRPr lang="en-US" sz="1300" dirty="0"/>
          </a:p>
        </p:txBody>
      </p:sp>
      <p:sp>
        <p:nvSpPr>
          <p:cNvPr id="15" name="CAPTURES card"/>
          <p:cNvSpPr/>
          <p:nvPr/>
        </p:nvSpPr>
        <p:spPr>
          <a:xfrm>
            <a:off x="7635240" y="1463040"/>
            <a:ext cx="4007815" cy="1783080"/>
          </a:xfrm>
          <a:prstGeom prst="roundRect">
            <a:avLst>
              <a:gd name="adj" fmla="val 4103"/>
            </a:avLst>
          </a:prstGeom>
          <a:solidFill>
            <a:schemeClr val="bg2"/>
          </a:solidFill>
          <a:ln w="12700">
            <a:solidFill>
              <a:schemeClr val="bg2"/>
            </a:solidFill>
            <a:prstDash val="solid"/>
          </a:ln>
        </p:spPr>
        <p:txBody>
          <a:bodyPr/>
          <a:lstStyle/>
          <a:p>
            <a:endParaRPr/>
          </a:p>
        </p:txBody>
      </p:sp>
      <p:sp>
        <p:nvSpPr>
          <p:cNvPr id="16" name="Text 12"/>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17" name="Text 13"/>
          <p:cNvSpPr txBox="1"/>
          <p:nvPr/>
        </p:nvSpPr>
        <p:spPr>
          <a:xfrm>
            <a:off x="7863840" y="1883664"/>
            <a:ext cx="3550615" cy="1252728"/>
          </a:xfrm>
          <a:prstGeom prst="rect">
            <a:avLst/>
          </a:prstGeom>
          <a:noFill/>
          <a:ln/>
        </p:spPr>
        <p:txBody>
          <a:bodyPr wrap="square" lIns="0" tIns="0" rIns="0" bIns="0" rtlCol="0" anchor="t"/>
          <a:lstStyle/>
          <a:p>
            <a:pPr marL="0" indent="0">
              <a:buNone/>
            </a:pPr>
            <a:r>
              <a:rPr lang="en-US" sz="1500" dirty="0">
                <a:solidFill>
                  <a:schemeClr val="tx1"/>
                </a:solidFill>
              </a:rPr>
              <a:t>What PD, family or bystanders report: who called, what was said or done, who is staying. Plus weapons or means present, and whether they’re secured.</a:t>
            </a:r>
            <a:endParaRPr lang="en-US" sz="1500" dirty="0"/>
          </a:p>
        </p:txBody>
      </p:sp>
      <p:sp>
        <p:nvSpPr>
          <p:cNvPr id="18" name="WHY IT MATTERS card"/>
          <p:cNvSpPr/>
          <p:nvPr/>
        </p:nvSpPr>
        <p:spPr>
          <a:xfrm>
            <a:off x="7635240" y="3447288"/>
            <a:ext cx="4007815" cy="1188720"/>
          </a:xfrm>
          <a:prstGeom prst="roundRect">
            <a:avLst>
              <a:gd name="adj" fmla="val 6154"/>
            </a:avLst>
          </a:prstGeom>
          <a:solidFill>
            <a:schemeClr val="bg2"/>
          </a:solidFill>
          <a:ln w="12700">
            <a:solidFill>
              <a:schemeClr val="bg2"/>
            </a:solidFill>
            <a:prstDash val="solid"/>
          </a:ln>
        </p:spPr>
        <p:txBody>
          <a:bodyPr/>
          <a:lstStyle/>
          <a:p>
            <a:endParaRPr/>
          </a:p>
        </p:txBody>
      </p:sp>
      <p:sp>
        <p:nvSpPr>
          <p:cNvPr id="19" name="Text 15"/>
          <p:cNvSpPr txBox="1"/>
          <p:nvPr/>
        </p:nvSpPr>
        <p:spPr>
          <a:xfrm>
            <a:off x="7863840" y="359359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20" name="Text 16"/>
          <p:cNvSpPr txBox="1"/>
          <p:nvPr/>
        </p:nvSpPr>
        <p:spPr>
          <a:xfrm>
            <a:off x="7863840" y="3867912"/>
            <a:ext cx="3550615" cy="658368"/>
          </a:xfrm>
          <a:prstGeom prst="rect">
            <a:avLst/>
          </a:prstGeom>
          <a:noFill/>
          <a:ln/>
        </p:spPr>
        <p:txBody>
          <a:bodyPr wrap="square" lIns="0" tIns="0" rIns="0" bIns="0" rtlCol="0" anchor="t"/>
          <a:lstStyle/>
          <a:p>
            <a:pPr marL="0" indent="0">
              <a:buNone/>
            </a:pPr>
            <a:r>
              <a:rPr lang="en-US" sz="1500" dirty="0">
                <a:solidFill>
                  <a:schemeClr val="tx1"/>
                </a:solidFill>
              </a:rPr>
              <a:t>Kept apart from the patient’s own account, so the record shows who said what.</a:t>
            </a:r>
            <a:endParaRPr lang="en-US" sz="1500" dirty="0"/>
          </a:p>
        </p:txBody>
      </p:sp>
      <p:sp>
        <p:nvSpPr>
          <p:cNvPr id="21" name="GUARDRAIL card"/>
          <p:cNvSpPr/>
          <p:nvPr/>
        </p:nvSpPr>
        <p:spPr>
          <a:xfrm>
            <a:off x="7635240" y="4837176"/>
            <a:ext cx="4007815" cy="1508760"/>
          </a:xfrm>
          <a:prstGeom prst="roundRect">
            <a:avLst>
              <a:gd name="adj" fmla="val 4848"/>
            </a:avLst>
          </a:prstGeom>
          <a:solidFill>
            <a:schemeClr val="tx2"/>
          </a:solidFill>
          <a:ln w="12700">
            <a:solidFill>
              <a:schemeClr val="tx2"/>
            </a:solidFill>
            <a:prstDash val="solid"/>
          </a:ln>
        </p:spPr>
        <p:txBody>
          <a:bodyPr/>
          <a:lstStyle/>
          <a:p>
            <a:endParaRPr/>
          </a:p>
        </p:txBody>
      </p:sp>
      <p:sp>
        <p:nvSpPr>
          <p:cNvPr id="22" name="Text 18"/>
          <p:cNvSpPr txBox="1"/>
          <p:nvPr/>
        </p:nvSpPr>
        <p:spPr>
          <a:xfrm>
            <a:off x="7863840" y="498348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23" name="Text 19"/>
          <p:cNvSpPr txBox="1"/>
          <p:nvPr/>
        </p:nvSpPr>
        <p:spPr>
          <a:xfrm>
            <a:off x="7863840" y="5257800"/>
            <a:ext cx="3550615" cy="978408"/>
          </a:xfrm>
          <a:prstGeom prst="rect">
            <a:avLst/>
          </a:prstGeom>
          <a:noFill/>
          <a:ln/>
        </p:spPr>
        <p:txBody>
          <a:bodyPr wrap="square" lIns="0" tIns="0" rIns="0" bIns="0" rtlCol="0" anchor="t"/>
          <a:lstStyle/>
          <a:p>
            <a:pPr marL="0" indent="0">
              <a:buNone/>
            </a:pPr>
            <a:r>
              <a:rPr lang="en-US" sz="1500" dirty="0">
                <a:solidFill>
                  <a:schemeClr val="bg1"/>
                </a:solidFill>
              </a:rPr>
              <a:t>Collateral is context, not the patient’s answer. Still ask the patient, and keep names out of the notes.</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10</a:t>
            </a:fld>
            <a:endParaRPr lang="en-US"/>
          </a:p>
        </p:txBody>
      </p:sp>
      <p:pic>
        <p:nvPicPr>
          <p:cNvPr id="24" name="narration 10">
            <a:hlinkClick r:id="" action="ppaction://media"/>
            <a:extLst>
              <a:ext uri="{FF2B5EF4-FFF2-40B4-BE49-F238E27FC236}">
                <a16:creationId xmlns:a16="http://schemas.microsoft.com/office/drawing/2014/main" id="{963B31C8-B586-65CE-97FF-6F9E92FF8CA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400"/>
    </mc:Choice>
    <mc:Fallback>
      <p:transition spd="slow" advTm="33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18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badge 1"/>
          <p:cNvSpPr/>
          <p:nvPr/>
        </p:nvSpPr>
        <p:spPr>
          <a:xfrm>
            <a:off x="548640" y="502920"/>
            <a:ext cx="475488" cy="475488"/>
          </a:xfrm>
          <a:prstGeom prst="ellipse">
            <a:avLst/>
          </a:prstGeom>
          <a:solidFill>
            <a:schemeClr val="tx2"/>
          </a:solidFill>
          <a:ln w="12700">
            <a:solidFill>
              <a:schemeClr val="tx2"/>
            </a:solidFill>
            <a:prstDash val="solid"/>
          </a:ln>
        </p:spPr>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Mental status &amp; capacity</a:t>
            </a:r>
            <a:endParaRPr lang="en-US" sz="3400" dirty="0"/>
          </a:p>
        </p:txBody>
      </p:sp>
      <p:sp>
        <p:nvSpPr>
          <p:cNvPr id="5" name="screenshot frame"/>
          <p:cNvSpPr/>
          <p:nvPr/>
        </p:nvSpPr>
        <p:spPr>
          <a:xfrm>
            <a:off x="548640" y="1408176"/>
            <a:ext cx="6784848" cy="3235513"/>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46" name="Picture 45" descr="ph1.png"/>
          <p:cNvPicPr>
            <a:picLocks noChangeAspect="1"/>
          </p:cNvPicPr>
          <p:nvPr/>
        </p:nvPicPr>
        <p:blipFill>
          <a:blip r:embed="rId5"/>
          <a:stretch>
            <a:fillRect/>
          </a:stretch>
        </p:blipFill>
        <p:spPr>
          <a:xfrm>
            <a:off x="603504" y="1463040"/>
            <a:ext cx="6675120" cy="3125785"/>
          </a:xfrm>
          <a:prstGeom prst="rect">
            <a:avLst/>
          </a:prstGeom>
        </p:spPr>
      </p:pic>
      <p:sp>
        <p:nvSpPr>
          <p:cNvPr id="7" name="Text 4"/>
          <p:cNvSpPr txBox="1"/>
          <p:nvPr/>
        </p:nvSpPr>
        <p:spPr>
          <a:xfrm>
            <a:off x="548640" y="4754880"/>
            <a:ext cx="6675120" cy="274320"/>
          </a:xfrm>
          <a:prstGeom prst="rect">
            <a:avLst/>
          </a:prstGeom>
          <a:noFill/>
          <a:ln/>
        </p:spPr>
        <p:txBody>
          <a:bodyPr wrap="square" lIns="0" tIns="0" rIns="0" bIns="0" rtlCol="0" anchor="ctr"/>
          <a:lstStyle/>
          <a:p>
            <a:pPr marL="0" indent="0">
              <a:buNone/>
            </a:pPr>
            <a:r>
              <a:rPr lang="en-US" sz="1300" b="1" dirty="0">
                <a:solidFill>
                  <a:schemeClr val="tx2"/>
                </a:solidFill>
              </a:rPr>
              <a:t>Built on the ABSATTC extended mental status exam</a:t>
            </a:r>
            <a:r>
              <a:rPr lang="en-US" sz="1300" dirty="0">
                <a:solidFill>
                  <a:schemeClr val="accent3"/>
                </a:solidFill>
              </a:rPr>
              <a:t>  (Carlat)</a:t>
            </a:r>
            <a:endParaRPr lang="en-US" sz="1300" dirty="0"/>
          </a:p>
        </p:txBody>
      </p:sp>
      <p:sp>
        <p:nvSpPr>
          <p:cNvPr id="8" name="ABSATTC Appearance"/>
          <p:cNvSpPr/>
          <p:nvPr/>
        </p:nvSpPr>
        <p:spPr>
          <a:xfrm>
            <a:off x="548640" y="5120640"/>
            <a:ext cx="890887" cy="1051560"/>
          </a:xfrm>
          <a:prstGeom prst="roundRect">
            <a:avLst>
              <a:gd name="adj" fmla="val 6158"/>
            </a:avLst>
          </a:prstGeom>
          <a:solidFill>
            <a:schemeClr val="bg2"/>
          </a:solidFill>
          <a:ln w="12700">
            <a:solidFill>
              <a:schemeClr val="bg2"/>
            </a:solidFill>
            <a:prstDash val="solid"/>
          </a:ln>
        </p:spPr>
      </p:sp>
      <p:sp>
        <p:nvSpPr>
          <p:cNvPr id="9" name="Text 6"/>
          <p:cNvSpPr txBox="1"/>
          <p:nvPr/>
        </p:nvSpPr>
        <p:spPr>
          <a:xfrm>
            <a:off x="548640"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A</a:t>
            </a:r>
            <a:endParaRPr lang="en-US" sz="2000" dirty="0"/>
          </a:p>
        </p:txBody>
      </p:sp>
      <p:sp>
        <p:nvSpPr>
          <p:cNvPr id="10" name="Text 7"/>
          <p:cNvSpPr txBox="1"/>
          <p:nvPr/>
        </p:nvSpPr>
        <p:spPr>
          <a:xfrm>
            <a:off x="585216"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Appearance</a:t>
            </a:r>
            <a:endParaRPr lang="en-US" sz="1050" dirty="0"/>
          </a:p>
        </p:txBody>
      </p:sp>
      <p:sp>
        <p:nvSpPr>
          <p:cNvPr id="11" name="Text 8"/>
          <p:cNvSpPr txBox="1"/>
          <p:nvPr/>
        </p:nvSpPr>
        <p:spPr>
          <a:xfrm>
            <a:off x="585216"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§1</a:t>
            </a:r>
            <a:endParaRPr lang="en-US" sz="1000" dirty="0"/>
          </a:p>
        </p:txBody>
      </p:sp>
      <p:sp>
        <p:nvSpPr>
          <p:cNvPr id="12" name="ABSATTC Behavior"/>
          <p:cNvSpPr/>
          <p:nvPr/>
        </p:nvSpPr>
        <p:spPr>
          <a:xfrm>
            <a:off x="1512679" y="5120640"/>
            <a:ext cx="890887" cy="1051560"/>
          </a:xfrm>
          <a:prstGeom prst="roundRect">
            <a:avLst>
              <a:gd name="adj" fmla="val 6158"/>
            </a:avLst>
          </a:prstGeom>
          <a:solidFill>
            <a:schemeClr val="bg2"/>
          </a:solidFill>
          <a:ln w="12700">
            <a:solidFill>
              <a:schemeClr val="bg2"/>
            </a:solidFill>
            <a:prstDash val="solid"/>
          </a:ln>
        </p:spPr>
      </p:sp>
      <p:sp>
        <p:nvSpPr>
          <p:cNvPr id="13" name="Text 10"/>
          <p:cNvSpPr txBox="1"/>
          <p:nvPr/>
        </p:nvSpPr>
        <p:spPr>
          <a:xfrm>
            <a:off x="1512679"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B</a:t>
            </a:r>
            <a:endParaRPr lang="en-US" sz="2000" dirty="0"/>
          </a:p>
        </p:txBody>
      </p:sp>
      <p:sp>
        <p:nvSpPr>
          <p:cNvPr id="14" name="Text 11"/>
          <p:cNvSpPr txBox="1"/>
          <p:nvPr/>
        </p:nvSpPr>
        <p:spPr>
          <a:xfrm>
            <a:off x="1549255"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Behavior</a:t>
            </a:r>
            <a:endParaRPr lang="en-US" sz="1050" dirty="0"/>
          </a:p>
        </p:txBody>
      </p:sp>
      <p:sp>
        <p:nvSpPr>
          <p:cNvPr id="15" name="Text 12"/>
          <p:cNvSpPr txBox="1"/>
          <p:nvPr/>
        </p:nvSpPr>
        <p:spPr>
          <a:xfrm>
            <a:off x="1549255"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§1</a:t>
            </a:r>
            <a:endParaRPr lang="en-US" sz="1000" dirty="0"/>
          </a:p>
        </p:txBody>
      </p:sp>
      <p:sp>
        <p:nvSpPr>
          <p:cNvPr id="16" name="ABSATTC Speech"/>
          <p:cNvSpPr/>
          <p:nvPr/>
        </p:nvSpPr>
        <p:spPr>
          <a:xfrm>
            <a:off x="2476718" y="5120640"/>
            <a:ext cx="890887" cy="1051560"/>
          </a:xfrm>
          <a:prstGeom prst="roundRect">
            <a:avLst>
              <a:gd name="adj" fmla="val 6158"/>
            </a:avLst>
          </a:prstGeom>
          <a:solidFill>
            <a:schemeClr val="bg2"/>
          </a:solidFill>
          <a:ln w="12700">
            <a:solidFill>
              <a:schemeClr val="bg2"/>
            </a:solidFill>
            <a:prstDash val="solid"/>
          </a:ln>
        </p:spPr>
      </p:sp>
      <p:sp>
        <p:nvSpPr>
          <p:cNvPr id="17" name="Text 14"/>
          <p:cNvSpPr txBox="1"/>
          <p:nvPr/>
        </p:nvSpPr>
        <p:spPr>
          <a:xfrm>
            <a:off x="2476718"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S</a:t>
            </a:r>
            <a:endParaRPr lang="en-US" sz="2000" dirty="0"/>
          </a:p>
        </p:txBody>
      </p:sp>
      <p:sp>
        <p:nvSpPr>
          <p:cNvPr id="18" name="Text 15"/>
          <p:cNvSpPr txBox="1"/>
          <p:nvPr/>
        </p:nvSpPr>
        <p:spPr>
          <a:xfrm>
            <a:off x="2513294"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Speech</a:t>
            </a:r>
            <a:endParaRPr lang="en-US" sz="1050" dirty="0"/>
          </a:p>
        </p:txBody>
      </p:sp>
      <p:sp>
        <p:nvSpPr>
          <p:cNvPr id="19" name="Text 16"/>
          <p:cNvSpPr txBox="1"/>
          <p:nvPr/>
        </p:nvSpPr>
        <p:spPr>
          <a:xfrm>
            <a:off x="2513294"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§1</a:t>
            </a:r>
            <a:endParaRPr lang="en-US" sz="1000" dirty="0"/>
          </a:p>
        </p:txBody>
      </p:sp>
      <p:sp>
        <p:nvSpPr>
          <p:cNvPr id="20" name="ABSATTC Affect"/>
          <p:cNvSpPr/>
          <p:nvPr/>
        </p:nvSpPr>
        <p:spPr>
          <a:xfrm>
            <a:off x="3440757" y="5120640"/>
            <a:ext cx="890887" cy="1051560"/>
          </a:xfrm>
          <a:prstGeom prst="roundRect">
            <a:avLst>
              <a:gd name="adj" fmla="val 6158"/>
            </a:avLst>
          </a:prstGeom>
          <a:solidFill>
            <a:schemeClr val="bg2"/>
          </a:solidFill>
          <a:ln w="12700">
            <a:solidFill>
              <a:schemeClr val="bg2"/>
            </a:solidFill>
            <a:prstDash val="solid"/>
          </a:ln>
        </p:spPr>
      </p:sp>
      <p:sp>
        <p:nvSpPr>
          <p:cNvPr id="21" name="Text 18"/>
          <p:cNvSpPr txBox="1"/>
          <p:nvPr/>
        </p:nvSpPr>
        <p:spPr>
          <a:xfrm>
            <a:off x="3440757"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A</a:t>
            </a:r>
            <a:endParaRPr lang="en-US" sz="2000" dirty="0"/>
          </a:p>
        </p:txBody>
      </p:sp>
      <p:sp>
        <p:nvSpPr>
          <p:cNvPr id="22" name="Text 19"/>
          <p:cNvSpPr txBox="1"/>
          <p:nvPr/>
        </p:nvSpPr>
        <p:spPr>
          <a:xfrm>
            <a:off x="3477333"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Affect</a:t>
            </a:r>
            <a:endParaRPr lang="en-US" sz="1050" dirty="0"/>
          </a:p>
        </p:txBody>
      </p:sp>
      <p:sp>
        <p:nvSpPr>
          <p:cNvPr id="23" name="Text 20"/>
          <p:cNvSpPr txBox="1"/>
          <p:nvPr/>
        </p:nvSpPr>
        <p:spPr>
          <a:xfrm>
            <a:off x="3477333"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§1</a:t>
            </a:r>
            <a:endParaRPr lang="en-US" sz="1000" dirty="0"/>
          </a:p>
        </p:txBody>
      </p:sp>
      <p:sp>
        <p:nvSpPr>
          <p:cNvPr id="24" name="ABSATTC Thought process"/>
          <p:cNvSpPr/>
          <p:nvPr/>
        </p:nvSpPr>
        <p:spPr>
          <a:xfrm>
            <a:off x="4404795" y="5120640"/>
            <a:ext cx="890887" cy="1051560"/>
          </a:xfrm>
          <a:prstGeom prst="roundRect">
            <a:avLst>
              <a:gd name="adj" fmla="val 6158"/>
            </a:avLst>
          </a:prstGeom>
          <a:solidFill>
            <a:schemeClr val="bg2"/>
          </a:solidFill>
          <a:ln w="12700">
            <a:solidFill>
              <a:schemeClr val="bg2"/>
            </a:solidFill>
            <a:prstDash val="solid"/>
          </a:ln>
        </p:spPr>
      </p:sp>
      <p:sp>
        <p:nvSpPr>
          <p:cNvPr id="25" name="Text 22"/>
          <p:cNvSpPr txBox="1"/>
          <p:nvPr/>
        </p:nvSpPr>
        <p:spPr>
          <a:xfrm>
            <a:off x="4404795"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T</a:t>
            </a:r>
            <a:endParaRPr lang="en-US" sz="2000" dirty="0"/>
          </a:p>
        </p:txBody>
      </p:sp>
      <p:sp>
        <p:nvSpPr>
          <p:cNvPr id="26" name="Text 23"/>
          <p:cNvSpPr txBox="1"/>
          <p:nvPr/>
        </p:nvSpPr>
        <p:spPr>
          <a:xfrm>
            <a:off x="4441371"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Thought process</a:t>
            </a:r>
            <a:endParaRPr lang="en-US" sz="1050" dirty="0"/>
          </a:p>
        </p:txBody>
      </p:sp>
      <p:sp>
        <p:nvSpPr>
          <p:cNvPr id="27" name="Text 24"/>
          <p:cNvSpPr txBox="1"/>
          <p:nvPr/>
        </p:nvSpPr>
        <p:spPr>
          <a:xfrm>
            <a:off x="4441371"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§1</a:t>
            </a:r>
            <a:endParaRPr lang="en-US" sz="1000" dirty="0"/>
          </a:p>
        </p:txBody>
      </p:sp>
      <p:sp>
        <p:nvSpPr>
          <p:cNvPr id="28" name="ABSATTC Thought content"/>
          <p:cNvSpPr/>
          <p:nvPr/>
        </p:nvSpPr>
        <p:spPr>
          <a:xfrm>
            <a:off x="5368834" y="5120640"/>
            <a:ext cx="890887" cy="1051560"/>
          </a:xfrm>
          <a:prstGeom prst="roundRect">
            <a:avLst>
              <a:gd name="adj" fmla="val 6158"/>
            </a:avLst>
          </a:prstGeom>
          <a:solidFill>
            <a:schemeClr val="accent4"/>
          </a:solidFill>
          <a:ln w="12700">
            <a:solidFill>
              <a:schemeClr val="accent4"/>
            </a:solidFill>
            <a:prstDash val="solid"/>
          </a:ln>
        </p:spPr>
      </p:sp>
      <p:sp>
        <p:nvSpPr>
          <p:cNvPr id="29" name="Text 26"/>
          <p:cNvSpPr txBox="1"/>
          <p:nvPr/>
        </p:nvSpPr>
        <p:spPr>
          <a:xfrm>
            <a:off x="5368834"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T</a:t>
            </a:r>
            <a:endParaRPr lang="en-US" sz="2000" dirty="0"/>
          </a:p>
        </p:txBody>
      </p:sp>
      <p:sp>
        <p:nvSpPr>
          <p:cNvPr id="30" name="Text 27"/>
          <p:cNvSpPr txBox="1"/>
          <p:nvPr/>
        </p:nvSpPr>
        <p:spPr>
          <a:xfrm>
            <a:off x="5405410"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Thought content</a:t>
            </a:r>
            <a:endParaRPr lang="en-US" sz="1050" dirty="0"/>
          </a:p>
        </p:txBody>
      </p:sp>
      <p:sp>
        <p:nvSpPr>
          <p:cNvPr id="31" name="Text 28"/>
          <p:cNvSpPr txBox="1"/>
          <p:nvPr/>
        </p:nvSpPr>
        <p:spPr>
          <a:xfrm>
            <a:off x="5405410"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§2 chips</a:t>
            </a:r>
            <a:endParaRPr lang="en-US" sz="1000" dirty="0"/>
          </a:p>
        </p:txBody>
      </p:sp>
      <p:sp>
        <p:nvSpPr>
          <p:cNvPr id="32" name="ABSATTC Cognition"/>
          <p:cNvSpPr/>
          <p:nvPr/>
        </p:nvSpPr>
        <p:spPr>
          <a:xfrm>
            <a:off x="6332873" y="5120640"/>
            <a:ext cx="890887" cy="1051560"/>
          </a:xfrm>
          <a:prstGeom prst="roundRect">
            <a:avLst>
              <a:gd name="adj" fmla="val 6158"/>
            </a:avLst>
          </a:prstGeom>
          <a:solidFill>
            <a:schemeClr val="accent4"/>
          </a:solidFill>
          <a:ln w="12700">
            <a:solidFill>
              <a:schemeClr val="accent4"/>
            </a:solidFill>
            <a:prstDash val="solid"/>
          </a:ln>
        </p:spPr>
      </p:sp>
      <p:sp>
        <p:nvSpPr>
          <p:cNvPr id="33" name="Text 30"/>
          <p:cNvSpPr txBox="1"/>
          <p:nvPr/>
        </p:nvSpPr>
        <p:spPr>
          <a:xfrm>
            <a:off x="6332873" y="5175504"/>
            <a:ext cx="890887" cy="329184"/>
          </a:xfrm>
          <a:prstGeom prst="rect">
            <a:avLst/>
          </a:prstGeom>
          <a:noFill/>
          <a:ln/>
        </p:spPr>
        <p:txBody>
          <a:bodyPr wrap="square" lIns="0" tIns="0" rIns="0" bIns="0" rtlCol="0" anchor="ctr"/>
          <a:lstStyle/>
          <a:p>
            <a:pPr marL="0" indent="0" algn="ctr">
              <a:buNone/>
            </a:pPr>
            <a:r>
              <a:rPr lang="en-US" sz="2000" b="1" dirty="0">
                <a:solidFill>
                  <a:schemeClr val="accent1"/>
                </a:solidFill>
              </a:rPr>
              <a:t>C</a:t>
            </a:r>
            <a:endParaRPr lang="en-US" sz="2000" dirty="0"/>
          </a:p>
        </p:txBody>
      </p:sp>
      <p:sp>
        <p:nvSpPr>
          <p:cNvPr id="34" name="Text 31"/>
          <p:cNvSpPr txBox="1"/>
          <p:nvPr/>
        </p:nvSpPr>
        <p:spPr>
          <a:xfrm>
            <a:off x="6369449" y="5504688"/>
            <a:ext cx="817735" cy="384048"/>
          </a:xfrm>
          <a:prstGeom prst="rect">
            <a:avLst/>
          </a:prstGeom>
          <a:noFill/>
          <a:ln/>
        </p:spPr>
        <p:txBody>
          <a:bodyPr wrap="square" lIns="0" tIns="0" rIns="0" bIns="0" rtlCol="0" anchor="ctr"/>
          <a:lstStyle/>
          <a:p>
            <a:pPr marL="0" indent="0" algn="ctr">
              <a:buNone/>
            </a:pPr>
            <a:r>
              <a:rPr lang="en-US" sz="1050" dirty="0">
                <a:solidFill>
                  <a:schemeClr val="tx1"/>
                </a:solidFill>
              </a:rPr>
              <a:t>Cognition</a:t>
            </a:r>
            <a:endParaRPr lang="en-US" sz="1050" dirty="0"/>
          </a:p>
        </p:txBody>
      </p:sp>
      <p:sp>
        <p:nvSpPr>
          <p:cNvPr id="35" name="Text 32"/>
          <p:cNvSpPr txBox="1"/>
          <p:nvPr/>
        </p:nvSpPr>
        <p:spPr>
          <a:xfrm>
            <a:off x="6369449" y="5897880"/>
            <a:ext cx="817735" cy="219456"/>
          </a:xfrm>
          <a:prstGeom prst="rect">
            <a:avLst/>
          </a:prstGeom>
          <a:noFill/>
          <a:ln/>
        </p:spPr>
        <p:txBody>
          <a:bodyPr wrap="square" lIns="0" tIns="0" rIns="0" bIns="0" rtlCol="0" anchor="ctr"/>
          <a:lstStyle/>
          <a:p>
            <a:pPr marL="0" indent="0" algn="ctr">
              <a:buNone/>
            </a:pPr>
            <a:r>
              <a:rPr lang="en-US" sz="1000" b="1" dirty="0">
                <a:solidFill>
                  <a:schemeClr val="tx2"/>
                </a:solidFill>
              </a:rPr>
              <a:t>§1 capacity</a:t>
            </a:r>
            <a:endParaRPr lang="en-US" sz="1000" dirty="0"/>
          </a:p>
        </p:txBody>
      </p:sp>
      <p:sp>
        <p:nvSpPr>
          <p:cNvPr id="36" name="CAPTURES card"/>
          <p:cNvSpPr/>
          <p:nvPr/>
        </p:nvSpPr>
        <p:spPr>
          <a:xfrm>
            <a:off x="7635240" y="1463040"/>
            <a:ext cx="4007815" cy="1325880"/>
          </a:xfrm>
          <a:prstGeom prst="roundRect">
            <a:avLst>
              <a:gd name="adj" fmla="val 5517"/>
            </a:avLst>
          </a:prstGeom>
          <a:solidFill>
            <a:schemeClr val="bg2"/>
          </a:solidFill>
          <a:ln w="12700">
            <a:solidFill>
              <a:schemeClr val="bg2"/>
            </a:solidFill>
            <a:prstDash val="solid"/>
          </a:ln>
        </p:spPr>
      </p:sp>
      <p:sp>
        <p:nvSpPr>
          <p:cNvPr id="37" name="Text 34"/>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38" name="Text 35"/>
          <p:cNvSpPr txBox="1"/>
          <p:nvPr/>
        </p:nvSpPr>
        <p:spPr>
          <a:xfrm>
            <a:off x="7863840" y="1883664"/>
            <a:ext cx="3550615" cy="795528"/>
          </a:xfrm>
          <a:prstGeom prst="rect">
            <a:avLst/>
          </a:prstGeom>
          <a:noFill/>
          <a:ln/>
        </p:spPr>
        <p:txBody>
          <a:bodyPr wrap="square" lIns="0" tIns="0" rIns="0" bIns="0" rtlCol="0" anchor="t"/>
          <a:lstStyle/>
          <a:p>
            <a:pPr marL="0" indent="0">
              <a:buNone/>
            </a:pPr>
            <a:r>
              <a:rPr lang="en-US" sz="1500" dirty="0">
                <a:solidFill>
                  <a:schemeClr val="tx1"/>
                </a:solidFill>
              </a:rPr>
              <a:t>Mental status built on the ABSATTC extended MSE (tick only what’s notable), plus the five-part capacity standard.</a:t>
            </a:r>
            <a:endParaRPr lang="en-US" sz="1500" dirty="0"/>
          </a:p>
        </p:txBody>
      </p:sp>
      <p:sp>
        <p:nvSpPr>
          <p:cNvPr id="39" name="WHY IT MATTERS card"/>
          <p:cNvSpPr/>
          <p:nvPr/>
        </p:nvSpPr>
        <p:spPr>
          <a:xfrm>
            <a:off x="7635240" y="2990088"/>
            <a:ext cx="4007815" cy="1325880"/>
          </a:xfrm>
          <a:prstGeom prst="roundRect">
            <a:avLst>
              <a:gd name="adj" fmla="val 5517"/>
            </a:avLst>
          </a:prstGeom>
          <a:solidFill>
            <a:schemeClr val="bg2"/>
          </a:solidFill>
          <a:ln w="12700">
            <a:solidFill>
              <a:schemeClr val="bg2"/>
            </a:solidFill>
            <a:prstDash val="solid"/>
          </a:ln>
        </p:spPr>
      </p:sp>
      <p:sp>
        <p:nvSpPr>
          <p:cNvPr id="40" name="Text 37"/>
          <p:cNvSpPr txBox="1"/>
          <p:nvPr/>
        </p:nvSpPr>
        <p:spPr>
          <a:xfrm>
            <a:off x="7863840" y="313639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41" name="Text 38"/>
          <p:cNvSpPr txBox="1"/>
          <p:nvPr/>
        </p:nvSpPr>
        <p:spPr>
          <a:xfrm>
            <a:off x="7863840" y="3410712"/>
            <a:ext cx="3550615" cy="795528"/>
          </a:xfrm>
          <a:prstGeom prst="rect">
            <a:avLst/>
          </a:prstGeom>
          <a:noFill/>
          <a:ln/>
        </p:spPr>
        <p:txBody>
          <a:bodyPr wrap="square" lIns="0" tIns="0" rIns="0" bIns="0" rtlCol="0" anchor="t"/>
          <a:lstStyle/>
          <a:p>
            <a:pPr marL="0" indent="0">
              <a:buNone/>
            </a:pPr>
            <a:r>
              <a:rPr lang="en-US" sz="1500" dirty="0">
                <a:solidFill>
                  <a:schemeClr val="tx1"/>
                </a:solidFill>
              </a:rPr>
              <a:t>Capacity becomes its own documented finding, the foundation of any refusal.</a:t>
            </a:r>
            <a:endParaRPr lang="en-US" sz="1500" dirty="0"/>
          </a:p>
        </p:txBody>
      </p:sp>
      <p:sp>
        <p:nvSpPr>
          <p:cNvPr id="42" name="GUARDRAIL card"/>
          <p:cNvSpPr/>
          <p:nvPr/>
        </p:nvSpPr>
        <p:spPr>
          <a:xfrm>
            <a:off x="7635240" y="4517136"/>
            <a:ext cx="4007815" cy="1325880"/>
          </a:xfrm>
          <a:prstGeom prst="roundRect">
            <a:avLst>
              <a:gd name="adj" fmla="val 5517"/>
            </a:avLst>
          </a:prstGeom>
          <a:solidFill>
            <a:schemeClr val="tx2"/>
          </a:solidFill>
          <a:ln w="12700">
            <a:solidFill>
              <a:schemeClr val="tx2"/>
            </a:solidFill>
            <a:prstDash val="solid"/>
          </a:ln>
        </p:spPr>
      </p:sp>
      <p:sp>
        <p:nvSpPr>
          <p:cNvPr id="43" name="Text 40"/>
          <p:cNvSpPr txBox="1"/>
          <p:nvPr/>
        </p:nvSpPr>
        <p:spPr>
          <a:xfrm>
            <a:off x="7863840" y="466344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44" name="Text 41"/>
          <p:cNvSpPr txBox="1"/>
          <p:nvPr/>
        </p:nvSpPr>
        <p:spPr>
          <a:xfrm>
            <a:off x="7863840" y="4937760"/>
            <a:ext cx="3550615" cy="795528"/>
          </a:xfrm>
          <a:prstGeom prst="rect">
            <a:avLst/>
          </a:prstGeom>
          <a:noFill/>
          <a:ln/>
        </p:spPr>
        <p:txBody>
          <a:bodyPr wrap="square" lIns="0" tIns="0" rIns="0" bIns="0" rtlCol="0" anchor="t"/>
          <a:lstStyle/>
          <a:p>
            <a:pPr marL="0" indent="0">
              <a:buNone/>
            </a:pPr>
            <a:r>
              <a:rPr lang="en-US" sz="1500" dirty="0">
                <a:solidFill>
                  <a:schemeClr val="bg1"/>
                </a:solidFill>
              </a:rPr>
              <a:t>Any ‘not met’ requires a note naming exactly what failed.</a:t>
            </a:r>
            <a:endParaRPr lang="en-US" sz="1500" dirty="0"/>
          </a:p>
        </p:txBody>
      </p:sp>
      <p:sp>
        <p:nvSpPr>
          <p:cNvPr id="4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11</a:t>
            </a:fld>
            <a:endParaRPr lang="en-US"/>
          </a:p>
        </p:txBody>
      </p:sp>
      <p:pic>
        <p:nvPicPr>
          <p:cNvPr id="47" name="narration 11">
            <a:hlinkClick r:id="" action="ppaction://media"/>
            <a:extLst>
              <a:ext uri="{FF2B5EF4-FFF2-40B4-BE49-F238E27FC236}">
                <a16:creationId xmlns:a16="http://schemas.microsoft.com/office/drawing/2014/main" id="{98D0CCF0-8093-3B80-25EE-9BF9EA309D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300"/>
    </mc:Choice>
    <mc:Fallback>
      <p:transition spd="slow" advTm="2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088"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What is the ASQ?</a:t>
            </a:r>
            <a:endParaRPr lang="en-US" sz="3400" dirty="0"/>
          </a:p>
        </p:txBody>
      </p:sp>
      <p:sp>
        <p:nvSpPr>
          <p:cNvPr id="3" name="Text 1"/>
          <p:cNvSpPr txBox="1"/>
          <p:nvPr/>
        </p:nvSpPr>
        <p:spPr>
          <a:xfrm>
            <a:off x="548640" y="1188720"/>
            <a:ext cx="11094415" cy="411480"/>
          </a:xfrm>
          <a:prstGeom prst="rect">
            <a:avLst/>
          </a:prstGeom>
          <a:noFill/>
          <a:ln/>
        </p:spPr>
        <p:txBody>
          <a:bodyPr wrap="square" lIns="0" tIns="0" rIns="0" bIns="0" rtlCol="0" anchor="ctr"/>
          <a:lstStyle/>
          <a:p>
            <a:pPr marL="0" indent="0">
              <a:buNone/>
            </a:pPr>
            <a:r>
              <a:rPr lang="en-US" sz="1800" dirty="0">
                <a:solidFill>
                  <a:schemeClr val="tx1"/>
                </a:solidFill>
              </a:rPr>
              <a:t>The Ask Suicide-Screening Questions: a brief screen developed by the National Institute of Mental Health (NIMH).</a:t>
            </a:r>
            <a:endParaRPr lang="en-US" sz="1800" dirty="0"/>
          </a:p>
        </p:txBody>
      </p:sp>
      <p:sp>
        <p:nvSpPr>
          <p:cNvPr id="4" name="ASQ fact 1"/>
          <p:cNvSpPr/>
          <p:nvPr/>
        </p:nvSpPr>
        <p:spPr>
          <a:xfrm>
            <a:off x="548640" y="1828800"/>
            <a:ext cx="5760720" cy="1298448"/>
          </a:xfrm>
          <a:prstGeom prst="roundRect">
            <a:avLst>
              <a:gd name="adj" fmla="val 5634"/>
            </a:avLst>
          </a:prstGeom>
          <a:solidFill>
            <a:schemeClr val="bg2"/>
          </a:solidFill>
          <a:ln w="12700">
            <a:solidFill>
              <a:schemeClr val="bg2"/>
            </a:solidFill>
            <a:prstDash val="solid"/>
          </a:ln>
        </p:spPr>
        <p:txBody>
          <a:bodyPr/>
          <a:lstStyle/>
          <a:p>
            <a:endParaRPr/>
          </a:p>
        </p:txBody>
      </p:sp>
      <p:sp>
        <p:nvSpPr>
          <p:cNvPr id="5" name="Text 3"/>
          <p:cNvSpPr txBox="1"/>
          <p:nvPr/>
        </p:nvSpPr>
        <p:spPr>
          <a:xfrm>
            <a:off x="777240" y="1828800"/>
            <a:ext cx="1828800" cy="1298448"/>
          </a:xfrm>
          <a:prstGeom prst="rect">
            <a:avLst/>
          </a:prstGeom>
          <a:noFill/>
          <a:ln/>
        </p:spPr>
        <p:txBody>
          <a:bodyPr wrap="square" lIns="0" tIns="0" rIns="0" bIns="0" rtlCol="0" anchor="ctr"/>
          <a:lstStyle/>
          <a:p>
            <a:pPr marL="0" indent="0">
              <a:buNone/>
            </a:pPr>
            <a:r>
              <a:rPr lang="en-US" sz="3600" b="1" dirty="0">
                <a:solidFill>
                  <a:schemeClr val="accent1"/>
                </a:solidFill>
              </a:rPr>
              <a:t>4 + 1</a:t>
            </a:r>
            <a:endParaRPr lang="en-US" sz="3600" dirty="0"/>
          </a:p>
        </p:txBody>
      </p:sp>
      <p:sp>
        <p:nvSpPr>
          <p:cNvPr id="6" name="Text 4"/>
          <p:cNvSpPr txBox="1"/>
          <p:nvPr/>
        </p:nvSpPr>
        <p:spPr>
          <a:xfrm>
            <a:off x="2697480" y="1938528"/>
            <a:ext cx="3383280" cy="1078992"/>
          </a:xfrm>
          <a:prstGeom prst="rect">
            <a:avLst/>
          </a:prstGeom>
          <a:noFill/>
          <a:ln/>
        </p:spPr>
        <p:txBody>
          <a:bodyPr wrap="square" lIns="0" tIns="0" rIns="0" bIns="0" rtlCol="0" anchor="ctr"/>
          <a:lstStyle/>
          <a:p>
            <a:pPr marL="0" indent="0">
              <a:buNone/>
            </a:pPr>
            <a:r>
              <a:rPr lang="en-US" sz="1500" dirty="0">
                <a:solidFill>
                  <a:schemeClr val="tx1"/>
                </a:solidFill>
              </a:rPr>
              <a:t>questions: four screening questions, plus an acuity question asked only after a yes</a:t>
            </a:r>
            <a:endParaRPr lang="en-US" sz="1500" dirty="0"/>
          </a:p>
        </p:txBody>
      </p:sp>
      <p:sp>
        <p:nvSpPr>
          <p:cNvPr id="7" name="ASQ fact 2"/>
          <p:cNvSpPr/>
          <p:nvPr/>
        </p:nvSpPr>
        <p:spPr>
          <a:xfrm>
            <a:off x="548640" y="3291840"/>
            <a:ext cx="5760720" cy="1298448"/>
          </a:xfrm>
          <a:prstGeom prst="roundRect">
            <a:avLst>
              <a:gd name="adj" fmla="val 5634"/>
            </a:avLst>
          </a:prstGeom>
          <a:solidFill>
            <a:schemeClr val="bg2"/>
          </a:solidFill>
          <a:ln w="12700">
            <a:solidFill>
              <a:schemeClr val="bg2"/>
            </a:solidFill>
            <a:prstDash val="solid"/>
          </a:ln>
        </p:spPr>
        <p:txBody>
          <a:bodyPr/>
          <a:lstStyle/>
          <a:p>
            <a:endParaRPr/>
          </a:p>
        </p:txBody>
      </p:sp>
      <p:sp>
        <p:nvSpPr>
          <p:cNvPr id="8" name="Text 6"/>
          <p:cNvSpPr txBox="1"/>
          <p:nvPr/>
        </p:nvSpPr>
        <p:spPr>
          <a:xfrm>
            <a:off x="777240" y="3291840"/>
            <a:ext cx="1828800" cy="1298448"/>
          </a:xfrm>
          <a:prstGeom prst="rect">
            <a:avLst/>
          </a:prstGeom>
          <a:noFill/>
          <a:ln/>
        </p:spPr>
        <p:txBody>
          <a:bodyPr wrap="square" lIns="0" tIns="0" rIns="0" bIns="0" rtlCol="0" anchor="ctr"/>
          <a:lstStyle/>
          <a:p>
            <a:pPr marL="0" indent="0">
              <a:buNone/>
            </a:pPr>
            <a:r>
              <a:rPr lang="en-US" sz="3600" b="1" dirty="0">
                <a:solidFill>
                  <a:schemeClr val="accent1"/>
                </a:solidFill>
              </a:rPr>
              <a:t>~20 sec</a:t>
            </a:r>
            <a:endParaRPr lang="en-US" sz="3600" dirty="0"/>
          </a:p>
        </p:txBody>
      </p:sp>
      <p:sp>
        <p:nvSpPr>
          <p:cNvPr id="9" name="Text 7"/>
          <p:cNvSpPr txBox="1"/>
          <p:nvPr/>
        </p:nvSpPr>
        <p:spPr>
          <a:xfrm>
            <a:off x="2697480" y="3401568"/>
            <a:ext cx="3383280" cy="1078992"/>
          </a:xfrm>
          <a:prstGeom prst="rect">
            <a:avLst/>
          </a:prstGeom>
          <a:noFill/>
          <a:ln/>
        </p:spPr>
        <p:txBody>
          <a:bodyPr wrap="square" lIns="0" tIns="0" rIns="0" bIns="0" rtlCol="0" anchor="ctr"/>
          <a:lstStyle/>
          <a:p>
            <a:pPr marL="0" indent="0">
              <a:buNone/>
            </a:pPr>
            <a:r>
              <a:rPr lang="en-US" sz="1500" dirty="0">
                <a:solidFill>
                  <a:schemeClr val="tx1"/>
                </a:solidFill>
              </a:rPr>
              <a:t>to administer, word for word</a:t>
            </a:r>
            <a:endParaRPr lang="en-US" sz="1500" dirty="0"/>
          </a:p>
        </p:txBody>
      </p:sp>
      <p:sp>
        <p:nvSpPr>
          <p:cNvPr id="10" name="ASQ fact 3"/>
          <p:cNvSpPr/>
          <p:nvPr/>
        </p:nvSpPr>
        <p:spPr>
          <a:xfrm>
            <a:off x="548640" y="4754880"/>
            <a:ext cx="5760720" cy="1298448"/>
          </a:xfrm>
          <a:prstGeom prst="roundRect">
            <a:avLst>
              <a:gd name="adj" fmla="val 5634"/>
            </a:avLst>
          </a:prstGeom>
          <a:solidFill>
            <a:schemeClr val="bg2"/>
          </a:solidFill>
          <a:ln w="12700">
            <a:solidFill>
              <a:schemeClr val="bg2"/>
            </a:solidFill>
            <a:prstDash val="solid"/>
          </a:ln>
        </p:spPr>
        <p:txBody>
          <a:bodyPr/>
          <a:lstStyle/>
          <a:p>
            <a:endParaRPr/>
          </a:p>
        </p:txBody>
      </p:sp>
      <p:sp>
        <p:nvSpPr>
          <p:cNvPr id="11" name="Text 9"/>
          <p:cNvSpPr txBox="1"/>
          <p:nvPr/>
        </p:nvSpPr>
        <p:spPr>
          <a:xfrm>
            <a:off x="777240" y="4754880"/>
            <a:ext cx="1828800" cy="1298448"/>
          </a:xfrm>
          <a:prstGeom prst="rect">
            <a:avLst/>
          </a:prstGeom>
          <a:noFill/>
          <a:ln/>
        </p:spPr>
        <p:txBody>
          <a:bodyPr wrap="square" lIns="0" tIns="0" rIns="0" bIns="0" rtlCol="0" anchor="ctr"/>
          <a:lstStyle/>
          <a:p>
            <a:pPr marL="0" indent="0">
              <a:buNone/>
            </a:pPr>
            <a:r>
              <a:rPr lang="en-US" sz="2600" b="1" dirty="0">
                <a:solidFill>
                  <a:schemeClr val="accent1"/>
                </a:solidFill>
              </a:rPr>
              <a:t>Validated</a:t>
            </a:r>
            <a:endParaRPr lang="en-US" sz="2600" dirty="0"/>
          </a:p>
        </p:txBody>
      </p:sp>
      <p:sp>
        <p:nvSpPr>
          <p:cNvPr id="12" name="Text 10"/>
          <p:cNvSpPr txBox="1"/>
          <p:nvPr/>
        </p:nvSpPr>
        <p:spPr>
          <a:xfrm>
            <a:off x="2697480" y="4864608"/>
            <a:ext cx="3383280" cy="1078992"/>
          </a:xfrm>
          <a:prstGeom prst="rect">
            <a:avLst/>
          </a:prstGeom>
          <a:noFill/>
          <a:ln/>
        </p:spPr>
        <p:txBody>
          <a:bodyPr wrap="square" lIns="0" tIns="0" rIns="0" bIns="0" rtlCol="0" anchor="ctr"/>
          <a:lstStyle/>
          <a:p>
            <a:pPr marL="0" indent="0">
              <a:buNone/>
            </a:pPr>
            <a:r>
              <a:rPr lang="en-US" sz="1500" dirty="0">
                <a:solidFill>
                  <a:schemeClr val="tx1"/>
                </a:solidFill>
              </a:rPr>
              <a:t>in youth (pediatric EDs, 2012) and adults (medical inpatients, 2020: sensitivity 100%, specificity 89%)</a:t>
            </a:r>
            <a:endParaRPr lang="en-US" sz="1500" dirty="0"/>
          </a:p>
        </p:txBody>
      </p:sp>
      <p:sp>
        <p:nvSpPr>
          <p:cNvPr id="13" name="Text 11"/>
          <p:cNvSpPr txBox="1"/>
          <p:nvPr/>
        </p:nvSpPr>
        <p:spPr>
          <a:xfrm>
            <a:off x="6720840" y="1828800"/>
            <a:ext cx="4922215" cy="274320"/>
          </a:xfrm>
          <a:prstGeom prst="rect">
            <a:avLst/>
          </a:prstGeom>
          <a:noFill/>
          <a:ln/>
        </p:spPr>
        <p:txBody>
          <a:bodyPr wrap="square" lIns="0" tIns="0" rIns="0" bIns="0" rtlCol="0" anchor="ctr"/>
          <a:lstStyle/>
          <a:p>
            <a:pPr marL="0" indent="0">
              <a:buNone/>
            </a:pPr>
            <a:r>
              <a:rPr lang="en-US" sz="1100" b="1" kern="0" spc="150" dirty="0">
                <a:solidFill>
                  <a:schemeClr val="accent1"/>
                </a:solidFill>
              </a:rPr>
              <a:t>HOW A SCREEN IS READ (NIMH TOOLKIT)</a:t>
            </a:r>
            <a:endParaRPr lang="en-US" sz="1100" dirty="0"/>
          </a:p>
        </p:txBody>
      </p:sp>
      <p:sp>
        <p:nvSpPr>
          <p:cNvPr id="14" name="ASQ read 1"/>
          <p:cNvSpPr/>
          <p:nvPr/>
        </p:nvSpPr>
        <p:spPr>
          <a:xfrm>
            <a:off x="6720840" y="2194560"/>
            <a:ext cx="4922215" cy="777240"/>
          </a:xfrm>
          <a:prstGeom prst="roundRect">
            <a:avLst>
              <a:gd name="adj" fmla="val 7059"/>
            </a:avLst>
          </a:prstGeom>
          <a:solidFill>
            <a:schemeClr val="bg2"/>
          </a:solidFill>
          <a:ln w="12700">
            <a:solidFill>
              <a:schemeClr val="bg2"/>
            </a:solidFill>
            <a:prstDash val="solid"/>
          </a:ln>
        </p:spPr>
        <p:txBody>
          <a:bodyPr/>
          <a:lstStyle/>
          <a:p>
            <a:endParaRPr/>
          </a:p>
        </p:txBody>
      </p:sp>
      <p:sp>
        <p:nvSpPr>
          <p:cNvPr id="15" name="Text 13"/>
          <p:cNvSpPr txBox="1"/>
          <p:nvPr/>
        </p:nvSpPr>
        <p:spPr>
          <a:xfrm>
            <a:off x="6949440" y="2194560"/>
            <a:ext cx="4465015" cy="777240"/>
          </a:xfrm>
          <a:prstGeom prst="rect">
            <a:avLst/>
          </a:prstGeom>
          <a:noFill/>
          <a:ln/>
        </p:spPr>
        <p:txBody>
          <a:bodyPr wrap="square" lIns="0" tIns="0" rIns="0" bIns="0" rtlCol="0" anchor="ctr"/>
          <a:lstStyle/>
          <a:p>
            <a:pPr marL="0" indent="0">
              <a:buNone/>
            </a:pPr>
            <a:r>
              <a:rPr lang="en-US" sz="1500" b="1" dirty="0">
                <a:solidFill>
                  <a:schemeClr val="tx1"/>
                </a:solidFill>
              </a:rPr>
              <a:t>No to questions 1–4</a:t>
            </a:r>
            <a:endParaRPr lang="en-US" sz="1500" dirty="0"/>
          </a:p>
          <a:p>
            <a:pPr marL="0" indent="0">
              <a:buNone/>
            </a:pPr>
            <a:r>
              <a:rPr lang="en-US" sz="1500" dirty="0">
                <a:solidFill>
                  <a:schemeClr val="tx1"/>
                </a:solidFill>
              </a:rPr>
              <a:t>Negative screen</a:t>
            </a:r>
            <a:endParaRPr lang="en-US" sz="1500" dirty="0"/>
          </a:p>
        </p:txBody>
      </p:sp>
      <p:sp>
        <p:nvSpPr>
          <p:cNvPr id="16" name="ASQ read 2"/>
          <p:cNvSpPr/>
          <p:nvPr/>
        </p:nvSpPr>
        <p:spPr>
          <a:xfrm>
            <a:off x="6720840" y="3154680"/>
            <a:ext cx="4922215" cy="777240"/>
          </a:xfrm>
          <a:prstGeom prst="roundRect">
            <a:avLst>
              <a:gd name="adj" fmla="val 7059"/>
            </a:avLst>
          </a:prstGeom>
          <a:solidFill>
            <a:schemeClr val="accent4"/>
          </a:solidFill>
          <a:ln w="12700">
            <a:solidFill>
              <a:schemeClr val="accent4"/>
            </a:solidFill>
            <a:prstDash val="solid"/>
          </a:ln>
        </p:spPr>
        <p:txBody>
          <a:bodyPr/>
          <a:lstStyle/>
          <a:p>
            <a:endParaRPr/>
          </a:p>
        </p:txBody>
      </p:sp>
      <p:sp>
        <p:nvSpPr>
          <p:cNvPr id="17" name="Text 15"/>
          <p:cNvSpPr txBox="1"/>
          <p:nvPr/>
        </p:nvSpPr>
        <p:spPr>
          <a:xfrm>
            <a:off x="6949440" y="3154680"/>
            <a:ext cx="4465015" cy="777240"/>
          </a:xfrm>
          <a:prstGeom prst="rect">
            <a:avLst/>
          </a:prstGeom>
          <a:noFill/>
          <a:ln/>
        </p:spPr>
        <p:txBody>
          <a:bodyPr wrap="square" lIns="0" tIns="0" rIns="0" bIns="0" rtlCol="0" anchor="ctr"/>
          <a:lstStyle/>
          <a:p>
            <a:pPr marL="0" indent="0">
              <a:buNone/>
            </a:pPr>
            <a:r>
              <a:rPr lang="en-US" sz="1500" b="1" dirty="0">
                <a:solidFill>
                  <a:schemeClr val="tx2"/>
                </a:solidFill>
              </a:rPr>
              <a:t>Yes to any of 1–4, or declined</a:t>
            </a:r>
            <a:endParaRPr lang="en-US" sz="1500" dirty="0"/>
          </a:p>
          <a:p>
            <a:pPr marL="0" indent="0">
              <a:buNone/>
            </a:pPr>
            <a:r>
              <a:rPr lang="en-US" sz="1500" dirty="0">
                <a:solidFill>
                  <a:schemeClr val="tx2"/>
                </a:solidFill>
              </a:rPr>
              <a:t>Positive screen: ask question 5</a:t>
            </a:r>
            <a:endParaRPr lang="en-US" sz="1500" dirty="0"/>
          </a:p>
        </p:txBody>
      </p:sp>
      <p:sp>
        <p:nvSpPr>
          <p:cNvPr id="18" name="ASQ read 3"/>
          <p:cNvSpPr/>
          <p:nvPr/>
        </p:nvSpPr>
        <p:spPr>
          <a:xfrm>
            <a:off x="6720840" y="4114800"/>
            <a:ext cx="4922215" cy="777240"/>
          </a:xfrm>
          <a:prstGeom prst="roundRect">
            <a:avLst>
              <a:gd name="adj" fmla="val 7059"/>
            </a:avLst>
          </a:prstGeom>
          <a:solidFill>
            <a:schemeClr val="tx2"/>
          </a:solidFill>
          <a:ln w="12700">
            <a:solidFill>
              <a:schemeClr val="tx2"/>
            </a:solidFill>
            <a:prstDash val="solid"/>
          </a:ln>
        </p:spPr>
        <p:txBody>
          <a:bodyPr/>
          <a:lstStyle/>
          <a:p>
            <a:endParaRPr/>
          </a:p>
        </p:txBody>
      </p:sp>
      <p:sp>
        <p:nvSpPr>
          <p:cNvPr id="19" name="Text 17"/>
          <p:cNvSpPr txBox="1"/>
          <p:nvPr/>
        </p:nvSpPr>
        <p:spPr>
          <a:xfrm>
            <a:off x="6949440" y="4114800"/>
            <a:ext cx="4465015" cy="777240"/>
          </a:xfrm>
          <a:prstGeom prst="rect">
            <a:avLst/>
          </a:prstGeom>
          <a:noFill/>
          <a:ln/>
        </p:spPr>
        <p:txBody>
          <a:bodyPr wrap="square" lIns="0" tIns="0" rIns="0" bIns="0" rtlCol="0" anchor="ctr"/>
          <a:lstStyle/>
          <a:p>
            <a:pPr marL="0" indent="0">
              <a:buNone/>
            </a:pPr>
            <a:r>
              <a:rPr lang="en-US" sz="1500" b="1" dirty="0">
                <a:solidFill>
                  <a:schemeClr val="bg1"/>
                </a:solidFill>
              </a:rPr>
              <a:t>Yes to question 5</a:t>
            </a:r>
            <a:endParaRPr lang="en-US" sz="1500" dirty="0"/>
          </a:p>
          <a:p>
            <a:pPr marL="0" indent="0">
              <a:buNone/>
            </a:pPr>
            <a:r>
              <a:rPr lang="en-US" sz="1500" dirty="0">
                <a:solidFill>
                  <a:schemeClr val="bg1"/>
                </a:solidFill>
              </a:rPr>
              <a:t>Acute positive: AD or ED transport</a:t>
            </a:r>
            <a:endParaRPr lang="en-US" sz="1500" dirty="0"/>
          </a:p>
        </p:txBody>
      </p:sp>
      <p:sp>
        <p:nvSpPr>
          <p:cNvPr id="20" name="Text 18"/>
          <p:cNvSpPr txBox="1"/>
          <p:nvPr/>
        </p:nvSpPr>
        <p:spPr>
          <a:xfrm>
            <a:off x="6720840" y="5120640"/>
            <a:ext cx="4922215" cy="914400"/>
          </a:xfrm>
          <a:prstGeom prst="rect">
            <a:avLst/>
          </a:prstGeom>
          <a:noFill/>
          <a:ln/>
        </p:spPr>
        <p:txBody>
          <a:bodyPr wrap="square" lIns="0" tIns="0" rIns="0" bIns="0" rtlCol="0" anchor="t"/>
          <a:lstStyle/>
          <a:p>
            <a:pPr marL="0" indent="0">
              <a:buNone/>
            </a:pPr>
            <a:r>
              <a:rPr lang="en-US" sz="1400" b="1" dirty="0">
                <a:solidFill>
                  <a:schemeClr val="tx2"/>
                </a:solidFill>
              </a:rPr>
              <a:t>A screen, not a prediction. </a:t>
            </a:r>
            <a:r>
              <a:rPr lang="en-US" sz="1400" dirty="0">
                <a:solidFill>
                  <a:schemeClr val="tx1"/>
                </a:solidFill>
              </a:rPr>
              <a:t>A positive screen opens the risk-factor conversation; it doesn’t end it. Not yet validated for prehospital use.</a:t>
            </a:r>
            <a:endParaRPr lang="en-US" sz="14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12</a:t>
            </a:fld>
            <a:endParaRPr lang="en-US"/>
          </a:p>
        </p:txBody>
      </p:sp>
      <p:pic>
        <p:nvPicPr>
          <p:cNvPr id="22" name="narration 12">
            <a:hlinkClick r:id="" action="ppaction://media"/>
            <a:extLst>
              <a:ext uri="{FF2B5EF4-FFF2-40B4-BE49-F238E27FC236}">
                <a16:creationId xmlns:a16="http://schemas.microsoft.com/office/drawing/2014/main" id="{A6D2936B-40E5-E639-9D45-A56E3DC073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9600"/>
    </mc:Choice>
    <mc:Fallback>
      <p:transition spd="slow" advTm="39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400"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The questions, word for word</a:t>
            </a:r>
            <a:endParaRPr lang="en-US" sz="3400" dirty="0"/>
          </a:p>
        </p:txBody>
      </p:sp>
      <p:sp>
        <p:nvSpPr>
          <p:cNvPr id="4"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13</a:t>
            </a:fld>
            <a:endParaRPr lang="en-US"/>
          </a:p>
        </p:txBody>
      </p:sp>
      <p:sp>
        <p:nvSpPr>
          <p:cNvPr id="5" name="Text 1"/>
          <p:cNvSpPr txBox="1"/>
          <p:nvPr/>
        </p:nvSpPr>
        <p:spPr>
          <a:xfrm>
            <a:off x="548640" y="1188720"/>
            <a:ext cx="11094415" cy="411480"/>
          </a:xfrm>
          <a:prstGeom prst="rect">
            <a:avLst/>
          </a:prstGeom>
          <a:noFill/>
          <a:ln/>
        </p:spPr>
        <p:txBody>
          <a:bodyPr wrap="square" lIns="0" tIns="0" rIns="0" bIns="0" rtlCol="0" anchor="ctr"/>
          <a:lstStyle/>
          <a:p>
            <a:pPr marL="0" indent="0">
              <a:buNone/>
            </a:pPr>
            <a:r>
              <a:rPr lang="en-US" sz="1800" dirty="0">
                <a:solidFill>
                  <a:schemeClr val="tx1"/>
                </a:solidFill>
              </a:rPr>
              <a:t>Read them exactly as written, every time. Rewording voids the validation.</a:t>
            </a:r>
            <a:endParaRPr lang="en-US" sz="1800" dirty="0"/>
          </a:p>
        </p:txBody>
      </p:sp>
      <p:sp>
        <p:nvSpPr>
          <p:cNvPr id="6" name="ASQ fact 1"/>
          <p:cNvSpPr/>
          <p:nvPr/>
        </p:nvSpPr>
        <p:spPr>
          <a:xfrm>
            <a:off x="548640" y="1783080"/>
            <a:ext cx="11091672" cy="658368"/>
          </a:xfrm>
          <a:prstGeom prst="roundRect">
            <a:avLst>
              <a:gd name="adj" fmla="val 5634"/>
            </a:avLst>
          </a:prstGeom>
          <a:solidFill>
            <a:schemeClr val="bg2"/>
          </a:solidFill>
          <a:ln w="12700">
            <a:solidFill>
              <a:schemeClr val="bg2"/>
            </a:solidFill>
            <a:prstDash val="solid"/>
          </a:ln>
        </p:spPr>
        <p:txBody>
          <a:bodyPr/>
          <a:lstStyle/>
          <a:p>
            <a:endParaRPr/>
          </a:p>
        </p:txBody>
      </p:sp>
      <p:sp>
        <p:nvSpPr>
          <p:cNvPr id="7" name="Text 3"/>
          <p:cNvSpPr txBox="1"/>
          <p:nvPr/>
        </p:nvSpPr>
        <p:spPr>
          <a:xfrm>
            <a:off x="777240" y="1783080"/>
            <a:ext cx="548640" cy="658368"/>
          </a:xfrm>
          <a:prstGeom prst="rect">
            <a:avLst/>
          </a:prstGeom>
          <a:noFill/>
          <a:ln/>
        </p:spPr>
        <p:txBody>
          <a:bodyPr wrap="square" lIns="0" tIns="0" rIns="0" bIns="0" rtlCol="0" anchor="ctr"/>
          <a:lstStyle/>
          <a:p>
            <a:pPr marL="0" indent="0">
              <a:buNone/>
            </a:pPr>
            <a:r>
              <a:rPr lang="en-US" sz="2400" b="1" dirty="0">
                <a:solidFill>
                  <a:schemeClr val="accent1"/>
                </a:solidFill>
              </a:rPr>
              <a:t>1</a:t>
            </a:r>
            <a:endParaRPr lang="en-US" sz="3600" dirty="0"/>
          </a:p>
        </p:txBody>
      </p:sp>
      <p:sp>
        <p:nvSpPr>
          <p:cNvPr id="8" name="Text 4"/>
          <p:cNvSpPr txBox="1"/>
          <p:nvPr/>
        </p:nvSpPr>
        <p:spPr>
          <a:xfrm>
            <a:off x="1371600" y="1783080"/>
            <a:ext cx="10058400" cy="658368"/>
          </a:xfrm>
          <a:prstGeom prst="rect">
            <a:avLst/>
          </a:prstGeom>
          <a:noFill/>
          <a:ln/>
        </p:spPr>
        <p:txBody>
          <a:bodyPr wrap="square" lIns="0" tIns="0" rIns="0" bIns="0" rtlCol="0" anchor="ctr"/>
          <a:lstStyle/>
          <a:p>
            <a:pPr marL="0" indent="0">
              <a:buNone/>
            </a:pPr>
            <a:r>
              <a:rPr lang="en-US" sz="2000" dirty="0">
                <a:solidFill>
                  <a:schemeClr val="tx1"/>
                </a:solidFill>
              </a:rPr>
              <a:t>In the past few weeks, have you wished you were dead?</a:t>
            </a:r>
            <a:endParaRPr lang="en-US" sz="1500" dirty="0"/>
          </a:p>
        </p:txBody>
      </p:sp>
      <p:sp>
        <p:nvSpPr>
          <p:cNvPr id="9" name="ASQ fact 1"/>
          <p:cNvSpPr/>
          <p:nvPr/>
        </p:nvSpPr>
        <p:spPr>
          <a:xfrm>
            <a:off x="548640" y="2569464"/>
            <a:ext cx="11091672" cy="658368"/>
          </a:xfrm>
          <a:prstGeom prst="roundRect">
            <a:avLst>
              <a:gd name="adj" fmla="val 5634"/>
            </a:avLst>
          </a:prstGeom>
          <a:solidFill>
            <a:schemeClr val="bg2"/>
          </a:solidFill>
          <a:ln w="12700">
            <a:solidFill>
              <a:schemeClr val="bg2"/>
            </a:solidFill>
            <a:prstDash val="solid"/>
          </a:ln>
        </p:spPr>
        <p:txBody>
          <a:bodyPr/>
          <a:lstStyle/>
          <a:p>
            <a:endParaRPr/>
          </a:p>
        </p:txBody>
      </p:sp>
      <p:sp>
        <p:nvSpPr>
          <p:cNvPr id="10" name="Text 3"/>
          <p:cNvSpPr txBox="1"/>
          <p:nvPr/>
        </p:nvSpPr>
        <p:spPr>
          <a:xfrm>
            <a:off x="777240" y="2569464"/>
            <a:ext cx="548640" cy="658368"/>
          </a:xfrm>
          <a:prstGeom prst="rect">
            <a:avLst/>
          </a:prstGeom>
          <a:noFill/>
          <a:ln/>
        </p:spPr>
        <p:txBody>
          <a:bodyPr wrap="square" lIns="0" tIns="0" rIns="0" bIns="0" rtlCol="0" anchor="ctr"/>
          <a:lstStyle/>
          <a:p>
            <a:pPr marL="0" indent="0">
              <a:buNone/>
            </a:pPr>
            <a:r>
              <a:rPr lang="en-US" sz="2400" b="1" dirty="0">
                <a:solidFill>
                  <a:schemeClr val="accent1"/>
                </a:solidFill>
              </a:rPr>
              <a:t>2</a:t>
            </a:r>
            <a:endParaRPr lang="en-US" sz="3600" dirty="0"/>
          </a:p>
        </p:txBody>
      </p:sp>
      <p:sp>
        <p:nvSpPr>
          <p:cNvPr id="11" name="Text 4"/>
          <p:cNvSpPr txBox="1"/>
          <p:nvPr/>
        </p:nvSpPr>
        <p:spPr>
          <a:xfrm>
            <a:off x="1371600" y="2569464"/>
            <a:ext cx="10058400" cy="658368"/>
          </a:xfrm>
          <a:prstGeom prst="rect">
            <a:avLst/>
          </a:prstGeom>
          <a:noFill/>
          <a:ln/>
        </p:spPr>
        <p:txBody>
          <a:bodyPr wrap="square" lIns="0" tIns="0" rIns="0" bIns="0" rtlCol="0" anchor="ctr"/>
          <a:lstStyle/>
          <a:p>
            <a:pPr marL="0" indent="0">
              <a:buNone/>
            </a:pPr>
            <a:r>
              <a:rPr lang="en-US" sz="2000" dirty="0">
                <a:solidFill>
                  <a:schemeClr val="tx1"/>
                </a:solidFill>
              </a:rPr>
              <a:t>In the past few weeks, have you felt that you or your family would be better off if you were dead?</a:t>
            </a:r>
            <a:endParaRPr lang="en-US" sz="1500" dirty="0"/>
          </a:p>
        </p:txBody>
      </p:sp>
      <p:sp>
        <p:nvSpPr>
          <p:cNvPr id="12" name="ASQ fact 1"/>
          <p:cNvSpPr/>
          <p:nvPr/>
        </p:nvSpPr>
        <p:spPr>
          <a:xfrm>
            <a:off x="548640" y="3355848"/>
            <a:ext cx="11091672" cy="658368"/>
          </a:xfrm>
          <a:prstGeom prst="roundRect">
            <a:avLst>
              <a:gd name="adj" fmla="val 5634"/>
            </a:avLst>
          </a:prstGeom>
          <a:solidFill>
            <a:schemeClr val="bg2"/>
          </a:solidFill>
          <a:ln w="12700">
            <a:solidFill>
              <a:schemeClr val="bg2"/>
            </a:solidFill>
            <a:prstDash val="solid"/>
          </a:ln>
        </p:spPr>
        <p:txBody>
          <a:bodyPr/>
          <a:lstStyle/>
          <a:p>
            <a:endParaRPr/>
          </a:p>
        </p:txBody>
      </p:sp>
      <p:sp>
        <p:nvSpPr>
          <p:cNvPr id="13" name="Text 3"/>
          <p:cNvSpPr txBox="1"/>
          <p:nvPr/>
        </p:nvSpPr>
        <p:spPr>
          <a:xfrm>
            <a:off x="777240" y="3355848"/>
            <a:ext cx="548640" cy="658368"/>
          </a:xfrm>
          <a:prstGeom prst="rect">
            <a:avLst/>
          </a:prstGeom>
          <a:noFill/>
          <a:ln/>
        </p:spPr>
        <p:txBody>
          <a:bodyPr wrap="square" lIns="0" tIns="0" rIns="0" bIns="0" rtlCol="0" anchor="ctr"/>
          <a:lstStyle/>
          <a:p>
            <a:pPr marL="0" indent="0">
              <a:buNone/>
            </a:pPr>
            <a:r>
              <a:rPr lang="en-US" sz="2400" b="1" dirty="0">
                <a:solidFill>
                  <a:schemeClr val="accent1"/>
                </a:solidFill>
              </a:rPr>
              <a:t>3</a:t>
            </a:r>
            <a:endParaRPr lang="en-US" sz="3600" dirty="0"/>
          </a:p>
        </p:txBody>
      </p:sp>
      <p:sp>
        <p:nvSpPr>
          <p:cNvPr id="14" name="Text 4"/>
          <p:cNvSpPr txBox="1"/>
          <p:nvPr/>
        </p:nvSpPr>
        <p:spPr>
          <a:xfrm>
            <a:off x="1371600" y="3355848"/>
            <a:ext cx="10058400" cy="658368"/>
          </a:xfrm>
          <a:prstGeom prst="rect">
            <a:avLst/>
          </a:prstGeom>
          <a:noFill/>
          <a:ln/>
        </p:spPr>
        <p:txBody>
          <a:bodyPr wrap="square" lIns="0" tIns="0" rIns="0" bIns="0" rtlCol="0" anchor="ctr"/>
          <a:lstStyle/>
          <a:p>
            <a:pPr marL="0" indent="0">
              <a:buNone/>
            </a:pPr>
            <a:r>
              <a:rPr lang="en-US" sz="2000" dirty="0">
                <a:solidFill>
                  <a:schemeClr val="tx1"/>
                </a:solidFill>
              </a:rPr>
              <a:t>In the past week, have you been having thoughts about killing yourself?</a:t>
            </a:r>
            <a:endParaRPr lang="en-US" sz="1500" dirty="0"/>
          </a:p>
        </p:txBody>
      </p:sp>
      <p:sp>
        <p:nvSpPr>
          <p:cNvPr id="15" name="ASQ fact 1"/>
          <p:cNvSpPr/>
          <p:nvPr/>
        </p:nvSpPr>
        <p:spPr>
          <a:xfrm>
            <a:off x="548640" y="4142232"/>
            <a:ext cx="11091672" cy="658368"/>
          </a:xfrm>
          <a:prstGeom prst="roundRect">
            <a:avLst>
              <a:gd name="adj" fmla="val 5634"/>
            </a:avLst>
          </a:prstGeom>
          <a:solidFill>
            <a:schemeClr val="bg2"/>
          </a:solidFill>
          <a:ln w="12700">
            <a:solidFill>
              <a:schemeClr val="bg2"/>
            </a:solidFill>
            <a:prstDash val="solid"/>
          </a:ln>
        </p:spPr>
        <p:txBody>
          <a:bodyPr/>
          <a:lstStyle/>
          <a:p>
            <a:endParaRPr/>
          </a:p>
        </p:txBody>
      </p:sp>
      <p:sp>
        <p:nvSpPr>
          <p:cNvPr id="16" name="Text 3"/>
          <p:cNvSpPr txBox="1"/>
          <p:nvPr/>
        </p:nvSpPr>
        <p:spPr>
          <a:xfrm>
            <a:off x="777240" y="4142232"/>
            <a:ext cx="548640" cy="658368"/>
          </a:xfrm>
          <a:prstGeom prst="rect">
            <a:avLst/>
          </a:prstGeom>
          <a:noFill/>
          <a:ln/>
        </p:spPr>
        <p:txBody>
          <a:bodyPr wrap="square" lIns="0" tIns="0" rIns="0" bIns="0" rtlCol="0" anchor="ctr"/>
          <a:lstStyle/>
          <a:p>
            <a:pPr marL="0" indent="0">
              <a:buNone/>
            </a:pPr>
            <a:r>
              <a:rPr lang="en-US" sz="2400" b="1" dirty="0">
                <a:solidFill>
                  <a:schemeClr val="accent1"/>
                </a:solidFill>
              </a:rPr>
              <a:t>4</a:t>
            </a:r>
            <a:endParaRPr lang="en-US" sz="3600" dirty="0"/>
          </a:p>
        </p:txBody>
      </p:sp>
      <p:sp>
        <p:nvSpPr>
          <p:cNvPr id="17" name="Text 4"/>
          <p:cNvSpPr txBox="1"/>
          <p:nvPr/>
        </p:nvSpPr>
        <p:spPr>
          <a:xfrm>
            <a:off x="1371600" y="4142232"/>
            <a:ext cx="10058400" cy="658368"/>
          </a:xfrm>
          <a:prstGeom prst="rect">
            <a:avLst/>
          </a:prstGeom>
          <a:noFill/>
          <a:ln/>
        </p:spPr>
        <p:txBody>
          <a:bodyPr wrap="square" lIns="0" tIns="0" rIns="0" bIns="0" rtlCol="0" anchor="ctr"/>
          <a:lstStyle/>
          <a:p>
            <a:pPr marL="0" indent="0">
              <a:buNone/>
            </a:pPr>
            <a:r>
              <a:rPr lang="en-US" sz="2000" dirty="0">
                <a:solidFill>
                  <a:schemeClr val="tx1"/>
                </a:solidFill>
              </a:rPr>
              <a:t>Have you ever tried to kill yourself?</a:t>
            </a:r>
            <a:endParaRPr lang="en-US" sz="1500" dirty="0"/>
          </a:p>
        </p:txBody>
      </p:sp>
      <p:sp>
        <p:nvSpPr>
          <p:cNvPr id="18" name="ASQ read 3"/>
          <p:cNvSpPr/>
          <p:nvPr/>
        </p:nvSpPr>
        <p:spPr>
          <a:xfrm>
            <a:off x="548640" y="5010912"/>
            <a:ext cx="11091672" cy="1115568"/>
          </a:xfrm>
          <a:prstGeom prst="roundRect">
            <a:avLst>
              <a:gd name="adj" fmla="val 7059"/>
            </a:avLst>
          </a:prstGeom>
          <a:solidFill>
            <a:schemeClr val="tx2"/>
          </a:solidFill>
          <a:ln w="12700">
            <a:solidFill>
              <a:schemeClr val="tx2"/>
            </a:solidFill>
            <a:prstDash val="solid"/>
          </a:ln>
        </p:spPr>
        <p:txBody>
          <a:bodyPr/>
          <a:lstStyle/>
          <a:p>
            <a:endParaRPr/>
          </a:p>
        </p:txBody>
      </p:sp>
      <p:sp>
        <p:nvSpPr>
          <p:cNvPr id="19" name="Text 11"/>
          <p:cNvSpPr txBox="1"/>
          <p:nvPr/>
        </p:nvSpPr>
        <p:spPr>
          <a:xfrm>
            <a:off x="1371600" y="5120640"/>
            <a:ext cx="9601200" cy="274320"/>
          </a:xfrm>
          <a:prstGeom prst="rect">
            <a:avLst/>
          </a:prstGeom>
          <a:noFill/>
          <a:ln/>
        </p:spPr>
        <p:txBody>
          <a:bodyPr wrap="square" lIns="0" tIns="0" rIns="0" bIns="0" rtlCol="0" anchor="ctr"/>
          <a:lstStyle/>
          <a:p>
            <a:pPr marL="0" indent="0">
              <a:buNone/>
            </a:pPr>
            <a:r>
              <a:rPr lang="en-US" sz="1100" b="1" kern="0" spc="200" dirty="0">
                <a:solidFill>
                  <a:schemeClr val="accent2"/>
                </a:solidFill>
              </a:rPr>
              <a:t>ONLY AFTER A YES TO ANY OF 1–4  ·  ACUITY</a:t>
            </a:r>
            <a:endParaRPr lang="en-US" sz="1100" dirty="0"/>
          </a:p>
        </p:txBody>
      </p:sp>
      <p:sp>
        <p:nvSpPr>
          <p:cNvPr id="20" name="Text 3"/>
          <p:cNvSpPr txBox="1"/>
          <p:nvPr/>
        </p:nvSpPr>
        <p:spPr>
          <a:xfrm>
            <a:off x="777240" y="5394960"/>
            <a:ext cx="548640" cy="594360"/>
          </a:xfrm>
          <a:prstGeom prst="rect">
            <a:avLst/>
          </a:prstGeom>
          <a:noFill/>
          <a:ln/>
        </p:spPr>
        <p:txBody>
          <a:bodyPr wrap="square" lIns="0" tIns="0" rIns="0" bIns="0" rtlCol="0" anchor="ctr"/>
          <a:lstStyle/>
          <a:p>
            <a:pPr marL="0" indent="0">
              <a:buNone/>
            </a:pPr>
            <a:r>
              <a:rPr lang="en-US" sz="2400" b="1" dirty="0">
                <a:solidFill>
                  <a:srgbClr val="D2DF1F"/>
                </a:solidFill>
              </a:rPr>
              <a:t>5</a:t>
            </a:r>
            <a:endParaRPr lang="en-US" sz="3600" dirty="0"/>
          </a:p>
        </p:txBody>
      </p:sp>
      <p:sp>
        <p:nvSpPr>
          <p:cNvPr id="21" name="Text 17"/>
          <p:cNvSpPr txBox="1"/>
          <p:nvPr/>
        </p:nvSpPr>
        <p:spPr>
          <a:xfrm>
            <a:off x="1371600" y="5394960"/>
            <a:ext cx="10058400" cy="594360"/>
          </a:xfrm>
          <a:prstGeom prst="rect">
            <a:avLst/>
          </a:prstGeom>
          <a:noFill/>
          <a:ln/>
        </p:spPr>
        <p:txBody>
          <a:bodyPr wrap="square" lIns="0" tIns="0" rIns="0" bIns="0" rtlCol="0" anchor="ctr"/>
          <a:lstStyle/>
          <a:p>
            <a:pPr marL="0" indent="0">
              <a:buNone/>
            </a:pPr>
            <a:r>
              <a:rPr lang="en-US" sz="2000" b="0" dirty="0">
                <a:solidFill>
                  <a:schemeClr val="bg1"/>
                </a:solidFill>
              </a:rPr>
              <a:t>Are you having thoughts of killing yourself right now?</a:t>
            </a:r>
            <a:endParaRPr lang="en-US" sz="1500" dirty="0"/>
          </a:p>
        </p:txBody>
      </p:sp>
      <p:pic>
        <p:nvPicPr>
          <p:cNvPr id="22" name="narration 13">
            <a:hlinkClick r:id="" action="ppaction://media"/>
            <a:extLst>
              <a:ext uri="{FF2B5EF4-FFF2-40B4-BE49-F238E27FC236}">
                <a16:creationId xmlns:a16="http://schemas.microsoft.com/office/drawing/2014/main" id="{BF6557E4-E294-8C94-AB1E-42919F3505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3800"/>
    </mc:Choice>
    <mc:Fallback>
      <p:transition spd="slow" advTm="43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624"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Reading the screen</a:t>
            </a:r>
            <a:endParaRPr lang="en-US" sz="3400" dirty="0"/>
          </a:p>
        </p:txBody>
      </p:sp>
      <p:sp>
        <p:nvSpPr>
          <p:cNvPr id="4"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14</a:t>
            </a:fld>
            <a:endParaRPr lang="en-US"/>
          </a:p>
        </p:txBody>
      </p:sp>
      <p:sp>
        <p:nvSpPr>
          <p:cNvPr id="5" name="Text 1"/>
          <p:cNvSpPr txBox="1"/>
          <p:nvPr/>
        </p:nvSpPr>
        <p:spPr>
          <a:xfrm>
            <a:off x="548640" y="1188720"/>
            <a:ext cx="11094415" cy="411480"/>
          </a:xfrm>
          <a:prstGeom prst="rect">
            <a:avLst/>
          </a:prstGeom>
          <a:noFill/>
          <a:ln/>
        </p:spPr>
        <p:txBody>
          <a:bodyPr wrap="square" lIns="0" tIns="0" rIns="0" bIns="0" rtlCol="0" anchor="ctr"/>
          <a:lstStyle/>
          <a:p>
            <a:pPr marL="0" indent="0">
              <a:buNone/>
            </a:pPr>
            <a:r>
              <a:rPr lang="en-US" sz="1800" dirty="0">
                <a:solidFill>
                  <a:schemeClr val="tx1"/>
                </a:solidFill>
              </a:rPr>
              <a:t>How the NIMH toolkit reads the ASQ.</a:t>
            </a:r>
            <a:endParaRPr lang="en-US" sz="1800" dirty="0"/>
          </a:p>
        </p:txBody>
      </p:sp>
      <p:sp>
        <p:nvSpPr>
          <p:cNvPr id="6" name="Text 11"/>
          <p:cNvSpPr txBox="1"/>
          <p:nvPr/>
        </p:nvSpPr>
        <p:spPr>
          <a:xfrm>
            <a:off x="777240" y="1828800"/>
            <a:ext cx="3200400" cy="274320"/>
          </a:xfrm>
          <a:prstGeom prst="rect">
            <a:avLst/>
          </a:prstGeom>
          <a:noFill/>
          <a:ln/>
        </p:spPr>
        <p:txBody>
          <a:bodyPr wrap="square" lIns="0" tIns="0" rIns="0" bIns="0" rtlCol="0" anchor="ctr"/>
          <a:lstStyle/>
          <a:p>
            <a:pPr marL="0" indent="0">
              <a:buNone/>
            </a:pPr>
            <a:r>
              <a:rPr lang="en-US" sz="1100" b="1" kern="0" spc="150" dirty="0">
                <a:solidFill>
                  <a:schemeClr val="accent1"/>
                </a:solidFill>
              </a:rPr>
              <a:t>SCREEN</a:t>
            </a:r>
            <a:endParaRPr lang="en-US" sz="1100" dirty="0"/>
          </a:p>
        </p:txBody>
      </p:sp>
      <p:sp>
        <p:nvSpPr>
          <p:cNvPr id="7" name="Text 11"/>
          <p:cNvSpPr txBox="1"/>
          <p:nvPr/>
        </p:nvSpPr>
        <p:spPr>
          <a:xfrm>
            <a:off x="3337560" y="1828800"/>
            <a:ext cx="3200400" cy="274320"/>
          </a:xfrm>
          <a:prstGeom prst="rect">
            <a:avLst/>
          </a:prstGeom>
          <a:noFill/>
          <a:ln/>
        </p:spPr>
        <p:txBody>
          <a:bodyPr wrap="square" lIns="0" tIns="0" rIns="0" bIns="0" rtlCol="0" anchor="ctr"/>
          <a:lstStyle/>
          <a:p>
            <a:pPr marL="0" indent="0">
              <a:buNone/>
            </a:pPr>
            <a:r>
              <a:rPr lang="en-US" sz="1100" b="1" kern="0" spc="150" dirty="0">
                <a:solidFill>
                  <a:schemeClr val="accent1"/>
                </a:solidFill>
              </a:rPr>
              <a:t>WHEN</a:t>
            </a:r>
            <a:endParaRPr lang="en-US" sz="1100" dirty="0"/>
          </a:p>
        </p:txBody>
      </p:sp>
      <p:sp>
        <p:nvSpPr>
          <p:cNvPr id="8" name="Text 11"/>
          <p:cNvSpPr txBox="1"/>
          <p:nvPr/>
        </p:nvSpPr>
        <p:spPr>
          <a:xfrm>
            <a:off x="6720840" y="1828800"/>
            <a:ext cx="3200400" cy="274320"/>
          </a:xfrm>
          <a:prstGeom prst="rect">
            <a:avLst/>
          </a:prstGeom>
          <a:noFill/>
          <a:ln/>
        </p:spPr>
        <p:txBody>
          <a:bodyPr wrap="square" lIns="0" tIns="0" rIns="0" bIns="0" rtlCol="0" anchor="ctr"/>
          <a:lstStyle/>
          <a:p>
            <a:pPr marL="0" indent="0">
              <a:buNone/>
            </a:pPr>
            <a:r>
              <a:rPr lang="en-US" sz="1100" b="1" kern="0" spc="150" dirty="0">
                <a:solidFill>
                  <a:schemeClr val="accent1"/>
                </a:solidFill>
              </a:rPr>
              <a:t>WHAT IT MEANS</a:t>
            </a:r>
            <a:endParaRPr lang="en-US" sz="1100" dirty="0"/>
          </a:p>
        </p:txBody>
      </p:sp>
      <p:sp>
        <p:nvSpPr>
          <p:cNvPr id="9" name="ASQ fact 1"/>
          <p:cNvSpPr/>
          <p:nvPr/>
        </p:nvSpPr>
        <p:spPr>
          <a:xfrm>
            <a:off x="548640" y="2194560"/>
            <a:ext cx="11091672" cy="960120"/>
          </a:xfrm>
          <a:prstGeom prst="roundRect">
            <a:avLst>
              <a:gd name="adj" fmla="val 5634"/>
            </a:avLst>
          </a:prstGeom>
          <a:solidFill>
            <a:schemeClr val="bg2"/>
          </a:solidFill>
          <a:ln w="12700">
            <a:solidFill>
              <a:schemeClr val="bg2"/>
            </a:solidFill>
            <a:prstDash val="solid"/>
          </a:ln>
        </p:spPr>
        <p:txBody>
          <a:bodyPr/>
          <a:lstStyle/>
          <a:p>
            <a:endParaRPr/>
          </a:p>
        </p:txBody>
      </p:sp>
      <p:sp>
        <p:nvSpPr>
          <p:cNvPr id="10" name="Text 13"/>
          <p:cNvSpPr txBox="1"/>
          <p:nvPr/>
        </p:nvSpPr>
        <p:spPr>
          <a:xfrm>
            <a:off x="777240" y="2194560"/>
            <a:ext cx="2468880" cy="960120"/>
          </a:xfrm>
          <a:prstGeom prst="rect">
            <a:avLst/>
          </a:prstGeom>
          <a:noFill/>
          <a:ln/>
        </p:spPr>
        <p:txBody>
          <a:bodyPr wrap="square" lIns="0" tIns="0" rIns="0" bIns="0" rtlCol="0" anchor="ctr"/>
          <a:lstStyle/>
          <a:p>
            <a:pPr marL="0" indent="0">
              <a:buNone/>
            </a:pPr>
            <a:r>
              <a:rPr lang="en-US" sz="1900" b="1" dirty="0">
                <a:solidFill>
                  <a:schemeClr val="tx1"/>
                </a:solidFill>
              </a:rPr>
              <a:t>Negative</a:t>
            </a:r>
            <a:endParaRPr lang="en-US" sz="1500" dirty="0"/>
          </a:p>
        </p:txBody>
      </p:sp>
      <p:sp>
        <p:nvSpPr>
          <p:cNvPr id="11" name="Text 13"/>
          <p:cNvSpPr txBox="1"/>
          <p:nvPr/>
        </p:nvSpPr>
        <p:spPr>
          <a:xfrm>
            <a:off x="3337560" y="2194560"/>
            <a:ext cx="3200400" cy="960120"/>
          </a:xfrm>
          <a:prstGeom prst="rect">
            <a:avLst/>
          </a:prstGeom>
          <a:noFill/>
          <a:ln/>
        </p:spPr>
        <p:txBody>
          <a:bodyPr wrap="square" lIns="0" tIns="0" rIns="0" bIns="0" rtlCol="0" anchor="ctr"/>
          <a:lstStyle/>
          <a:p>
            <a:pPr marL="0" indent="0">
              <a:buNone/>
            </a:pPr>
            <a:r>
              <a:rPr lang="en-US" sz="1600" b="0" dirty="0">
                <a:solidFill>
                  <a:schemeClr val="tx1"/>
                </a:solidFill>
              </a:rPr>
              <a:t>No to questions 1–4</a:t>
            </a:r>
            <a:endParaRPr lang="en-US" sz="1500" dirty="0"/>
          </a:p>
        </p:txBody>
      </p:sp>
      <p:sp>
        <p:nvSpPr>
          <p:cNvPr id="12" name="Text 13"/>
          <p:cNvSpPr txBox="1"/>
          <p:nvPr/>
        </p:nvSpPr>
        <p:spPr>
          <a:xfrm>
            <a:off x="6720840" y="2194560"/>
            <a:ext cx="4754880" cy="960120"/>
          </a:xfrm>
          <a:prstGeom prst="rect">
            <a:avLst/>
          </a:prstGeom>
          <a:noFill/>
          <a:ln/>
        </p:spPr>
        <p:txBody>
          <a:bodyPr wrap="square" lIns="0" tIns="0" rIns="0" bIns="0" rtlCol="0" anchor="ctr"/>
          <a:lstStyle/>
          <a:p>
            <a:pPr marL="0" indent="0">
              <a:buNone/>
            </a:pPr>
            <a:r>
              <a:rPr lang="en-US" sz="1600" b="0" dirty="0">
                <a:solidFill>
                  <a:schemeClr val="tx1"/>
                </a:solidFill>
              </a:rPr>
              <a:t>Keep going with the risk factors. It isn’t clearance.</a:t>
            </a:r>
            <a:endParaRPr lang="en-US" sz="1500" dirty="0"/>
          </a:p>
        </p:txBody>
      </p:sp>
      <p:sp>
        <p:nvSpPr>
          <p:cNvPr id="13" name="ASQ read 2"/>
          <p:cNvSpPr/>
          <p:nvPr/>
        </p:nvSpPr>
        <p:spPr>
          <a:xfrm>
            <a:off x="548640" y="3291839"/>
            <a:ext cx="11091672" cy="960120"/>
          </a:xfrm>
          <a:prstGeom prst="roundRect">
            <a:avLst>
              <a:gd name="adj" fmla="val 7059"/>
            </a:avLst>
          </a:prstGeom>
          <a:solidFill>
            <a:schemeClr val="accent4"/>
          </a:solidFill>
          <a:ln w="12700">
            <a:solidFill>
              <a:schemeClr val="accent4"/>
            </a:solidFill>
            <a:prstDash val="solid"/>
          </a:ln>
        </p:spPr>
        <p:txBody>
          <a:bodyPr/>
          <a:lstStyle/>
          <a:p>
            <a:endParaRPr/>
          </a:p>
        </p:txBody>
      </p:sp>
      <p:sp>
        <p:nvSpPr>
          <p:cNvPr id="14" name="Text 13"/>
          <p:cNvSpPr txBox="1"/>
          <p:nvPr/>
        </p:nvSpPr>
        <p:spPr>
          <a:xfrm>
            <a:off x="777240" y="3291839"/>
            <a:ext cx="2468880" cy="960120"/>
          </a:xfrm>
          <a:prstGeom prst="rect">
            <a:avLst/>
          </a:prstGeom>
          <a:noFill/>
          <a:ln/>
        </p:spPr>
        <p:txBody>
          <a:bodyPr wrap="square" lIns="0" tIns="0" rIns="0" bIns="0" rtlCol="0" anchor="ctr"/>
          <a:lstStyle/>
          <a:p>
            <a:pPr marL="0" indent="0">
              <a:buNone/>
            </a:pPr>
            <a:r>
              <a:rPr lang="en-US" sz="1900" b="1" dirty="0">
                <a:solidFill>
                  <a:schemeClr val="tx1"/>
                </a:solidFill>
              </a:rPr>
              <a:t>Positive</a:t>
            </a:r>
            <a:endParaRPr lang="en-US" sz="1500" dirty="0"/>
          </a:p>
        </p:txBody>
      </p:sp>
      <p:sp>
        <p:nvSpPr>
          <p:cNvPr id="15" name="Text 13"/>
          <p:cNvSpPr txBox="1"/>
          <p:nvPr/>
        </p:nvSpPr>
        <p:spPr>
          <a:xfrm>
            <a:off x="3337560" y="3291839"/>
            <a:ext cx="3200400" cy="960120"/>
          </a:xfrm>
          <a:prstGeom prst="rect">
            <a:avLst/>
          </a:prstGeom>
          <a:noFill/>
          <a:ln/>
        </p:spPr>
        <p:txBody>
          <a:bodyPr wrap="square" lIns="0" tIns="0" rIns="0" bIns="0" rtlCol="0" anchor="ctr"/>
          <a:lstStyle/>
          <a:p>
            <a:pPr marL="0" indent="0">
              <a:buNone/>
            </a:pPr>
            <a:r>
              <a:rPr lang="en-US" sz="1600" b="0" dirty="0">
                <a:solidFill>
                  <a:schemeClr val="tx1"/>
                </a:solidFill>
              </a:rPr>
              <a:t>Yes to any of 1–4, or declined to answer</a:t>
            </a:r>
            <a:endParaRPr lang="en-US" sz="1500" dirty="0"/>
          </a:p>
        </p:txBody>
      </p:sp>
      <p:sp>
        <p:nvSpPr>
          <p:cNvPr id="16" name="Text 13"/>
          <p:cNvSpPr txBox="1"/>
          <p:nvPr/>
        </p:nvSpPr>
        <p:spPr>
          <a:xfrm>
            <a:off x="6720840" y="3291839"/>
            <a:ext cx="4754880" cy="960120"/>
          </a:xfrm>
          <a:prstGeom prst="rect">
            <a:avLst/>
          </a:prstGeom>
          <a:noFill/>
          <a:ln/>
        </p:spPr>
        <p:txBody>
          <a:bodyPr wrap="square" lIns="0" tIns="0" rIns="0" bIns="0" rtlCol="0" anchor="ctr"/>
          <a:lstStyle/>
          <a:p>
            <a:pPr marL="0" indent="0">
              <a:buNone/>
            </a:pPr>
            <a:r>
              <a:rPr lang="en-US" sz="1600" b="0" dirty="0">
                <a:solidFill>
                  <a:schemeClr val="tx1"/>
                </a:solidFill>
              </a:rPr>
              <a:t>Ask question 5, then work the risk-factor conversation.</a:t>
            </a:r>
            <a:endParaRPr lang="en-US" sz="1500" dirty="0"/>
          </a:p>
        </p:txBody>
      </p:sp>
      <p:sp>
        <p:nvSpPr>
          <p:cNvPr id="17" name="ASQ read 3"/>
          <p:cNvSpPr/>
          <p:nvPr/>
        </p:nvSpPr>
        <p:spPr>
          <a:xfrm>
            <a:off x="548640" y="4389120"/>
            <a:ext cx="11091672" cy="960120"/>
          </a:xfrm>
          <a:prstGeom prst="roundRect">
            <a:avLst>
              <a:gd name="adj" fmla="val 7059"/>
            </a:avLst>
          </a:prstGeom>
          <a:solidFill>
            <a:schemeClr val="tx2"/>
          </a:solidFill>
          <a:ln w="12700">
            <a:solidFill>
              <a:schemeClr val="tx2"/>
            </a:solidFill>
            <a:prstDash val="solid"/>
          </a:ln>
        </p:spPr>
        <p:txBody>
          <a:bodyPr/>
          <a:lstStyle/>
          <a:p>
            <a:endParaRPr/>
          </a:p>
        </p:txBody>
      </p:sp>
      <p:sp>
        <p:nvSpPr>
          <p:cNvPr id="18" name="Text 17"/>
          <p:cNvSpPr txBox="1"/>
          <p:nvPr/>
        </p:nvSpPr>
        <p:spPr>
          <a:xfrm>
            <a:off x="777240" y="4389120"/>
            <a:ext cx="2468880" cy="960120"/>
          </a:xfrm>
          <a:prstGeom prst="rect">
            <a:avLst/>
          </a:prstGeom>
          <a:noFill/>
          <a:ln/>
        </p:spPr>
        <p:txBody>
          <a:bodyPr wrap="square" lIns="0" tIns="0" rIns="0" bIns="0" rtlCol="0" anchor="ctr"/>
          <a:lstStyle/>
          <a:p>
            <a:pPr marL="0" indent="0">
              <a:buNone/>
            </a:pPr>
            <a:r>
              <a:rPr lang="en-US" sz="1900" b="1" dirty="0">
                <a:solidFill>
                  <a:schemeClr val="bg1"/>
                </a:solidFill>
              </a:rPr>
              <a:t>Acute positive</a:t>
            </a:r>
            <a:endParaRPr lang="en-US" sz="1500" dirty="0"/>
          </a:p>
        </p:txBody>
      </p:sp>
      <p:sp>
        <p:nvSpPr>
          <p:cNvPr id="19" name="Text 17"/>
          <p:cNvSpPr txBox="1"/>
          <p:nvPr/>
        </p:nvSpPr>
        <p:spPr>
          <a:xfrm>
            <a:off x="3337560" y="4389120"/>
            <a:ext cx="3200400" cy="960120"/>
          </a:xfrm>
          <a:prstGeom prst="rect">
            <a:avLst/>
          </a:prstGeom>
          <a:noFill/>
          <a:ln/>
        </p:spPr>
        <p:txBody>
          <a:bodyPr wrap="square" lIns="0" tIns="0" rIns="0" bIns="0" rtlCol="0" anchor="ctr"/>
          <a:lstStyle/>
          <a:p>
            <a:pPr marL="0" indent="0">
              <a:buNone/>
            </a:pPr>
            <a:r>
              <a:rPr lang="en-US" sz="1600" b="0" dirty="0">
                <a:solidFill>
                  <a:schemeClr val="bg1"/>
                </a:solidFill>
              </a:rPr>
              <a:t>Yes to question 5</a:t>
            </a:r>
            <a:endParaRPr lang="en-US" sz="1500" dirty="0"/>
          </a:p>
        </p:txBody>
      </p:sp>
      <p:sp>
        <p:nvSpPr>
          <p:cNvPr id="20" name="Text 17"/>
          <p:cNvSpPr txBox="1"/>
          <p:nvPr/>
        </p:nvSpPr>
        <p:spPr>
          <a:xfrm>
            <a:off x="6720840" y="4389120"/>
            <a:ext cx="4754880" cy="960120"/>
          </a:xfrm>
          <a:prstGeom prst="rect">
            <a:avLst/>
          </a:prstGeom>
          <a:noFill/>
          <a:ln/>
        </p:spPr>
        <p:txBody>
          <a:bodyPr wrap="square" lIns="0" tIns="0" rIns="0" bIns="0" rtlCol="0" anchor="ctr"/>
          <a:lstStyle/>
          <a:p>
            <a:pPr marL="0" indent="0">
              <a:buNone/>
            </a:pPr>
            <a:r>
              <a:rPr lang="en-US" sz="1600" b="0" dirty="0">
                <a:solidFill>
                  <a:schemeClr val="bg1"/>
                </a:solidFill>
              </a:rPr>
              <a:t>Transport: alternate destination or ED. Police for emergency custody if needed.</a:t>
            </a:r>
            <a:endParaRPr lang="en-US" sz="1500" dirty="0"/>
          </a:p>
        </p:txBody>
      </p:sp>
      <p:sp>
        <p:nvSpPr>
          <p:cNvPr id="21" name="Text 18"/>
          <p:cNvSpPr txBox="1"/>
          <p:nvPr/>
        </p:nvSpPr>
        <p:spPr>
          <a:xfrm>
            <a:off x="548640" y="5577840"/>
            <a:ext cx="11091672" cy="640080"/>
          </a:xfrm>
          <a:prstGeom prst="rect">
            <a:avLst/>
          </a:prstGeom>
          <a:noFill/>
          <a:ln/>
        </p:spPr>
        <p:txBody>
          <a:bodyPr wrap="square" lIns="0" tIns="0" rIns="0" bIns="0" rtlCol="0" anchor="t"/>
          <a:lstStyle/>
          <a:p>
            <a:pPr marL="0" indent="0">
              <a:buNone/>
            </a:pPr>
            <a:r>
              <a:rPr lang="en-US" sz="1400" b="1" dirty="0">
                <a:solidFill>
                  <a:schemeClr val="tx2"/>
                </a:solidFill>
              </a:rPr>
              <a:t>A screen, not a prediction. </a:t>
            </a:r>
            <a:r>
              <a:rPr lang="en-US" sz="1400" dirty="0">
                <a:solidFill>
                  <a:schemeClr val="tx1"/>
                </a:solidFill>
              </a:rPr>
              <a:t>A positive screen isn’t a risk level and a negative screen isn’t clearance. The decision comes from everything you find.</a:t>
            </a:r>
            <a:endParaRPr lang="en-US" sz="1400" dirty="0"/>
          </a:p>
        </p:txBody>
      </p:sp>
      <p:pic>
        <p:nvPicPr>
          <p:cNvPr id="22" name="narration 14">
            <a:hlinkClick r:id="" action="ppaction://media"/>
            <a:extLst>
              <a:ext uri="{FF2B5EF4-FFF2-40B4-BE49-F238E27FC236}">
                <a16:creationId xmlns:a16="http://schemas.microsoft.com/office/drawing/2014/main" id="{4DF2D526-BA48-61EA-187D-02A28DB8E9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300"/>
    </mc:Choice>
    <mc:Fallback>
      <p:transition spd="slow" advTm="46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072"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badge 2"/>
          <p:cNvSpPr/>
          <p:nvPr/>
        </p:nvSpPr>
        <p:spPr>
          <a:xfrm>
            <a:off x="548640" y="502920"/>
            <a:ext cx="475488" cy="475488"/>
          </a:xfrm>
          <a:prstGeom prst="ellipse">
            <a:avLst/>
          </a:prstGeom>
          <a:solidFill>
            <a:schemeClr val="tx2"/>
          </a:solidFill>
          <a:ln w="12700">
            <a:solidFill>
              <a:schemeClr val="tx2"/>
            </a:solidFill>
            <a:prstDash val="solid"/>
          </a:ln>
        </p:spPr>
        <p:txBody>
          <a:bodyPr/>
          <a:lstStyle/>
          <a:p>
            <a:endParaRPr/>
          </a:p>
        </p:txBody>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Conversation: recording the ASQ</a:t>
            </a:r>
            <a:endParaRPr lang="en-US" sz="3400" dirty="0"/>
          </a:p>
        </p:txBody>
      </p:sp>
      <p:sp>
        <p:nvSpPr>
          <p:cNvPr id="5" name="screenshot frame"/>
          <p:cNvSpPr/>
          <p:nvPr/>
        </p:nvSpPr>
        <p:spPr>
          <a:xfrm>
            <a:off x="548640" y="2231136"/>
            <a:ext cx="6784848" cy="3006797"/>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26" name="Picture 25" descr="asq.png"/>
          <p:cNvPicPr>
            <a:picLocks noChangeAspect="1"/>
          </p:cNvPicPr>
          <p:nvPr/>
        </p:nvPicPr>
        <p:blipFill>
          <a:blip r:embed="rId5"/>
          <a:stretch>
            <a:fillRect/>
          </a:stretch>
        </p:blipFill>
        <p:spPr>
          <a:xfrm>
            <a:off x="603504" y="2286000"/>
            <a:ext cx="6675120" cy="2897069"/>
          </a:xfrm>
          <a:prstGeom prst="rect">
            <a:avLst/>
          </a:prstGeom>
        </p:spPr>
      </p:pic>
      <p:sp>
        <p:nvSpPr>
          <p:cNvPr id="7" name="CAPTURES card"/>
          <p:cNvSpPr/>
          <p:nvPr/>
        </p:nvSpPr>
        <p:spPr>
          <a:xfrm>
            <a:off x="7635240" y="1463040"/>
            <a:ext cx="4007815" cy="1783080"/>
          </a:xfrm>
          <a:prstGeom prst="roundRect">
            <a:avLst>
              <a:gd name="adj" fmla="val 4103"/>
            </a:avLst>
          </a:prstGeom>
          <a:solidFill>
            <a:schemeClr val="bg2"/>
          </a:solidFill>
          <a:ln w="12700">
            <a:solidFill>
              <a:schemeClr val="bg2"/>
            </a:solidFill>
            <a:prstDash val="solid"/>
          </a:ln>
        </p:spPr>
        <p:txBody>
          <a:bodyPr/>
          <a:lstStyle/>
          <a:p>
            <a:endParaRPr/>
          </a:p>
        </p:txBody>
      </p:sp>
      <p:sp>
        <p:nvSpPr>
          <p:cNvPr id="8" name="Text 5"/>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9" name="Text 6"/>
          <p:cNvSpPr txBox="1"/>
          <p:nvPr/>
        </p:nvSpPr>
        <p:spPr>
          <a:xfrm>
            <a:off x="7863840" y="1883664"/>
            <a:ext cx="3550615" cy="1252728"/>
          </a:xfrm>
          <a:prstGeom prst="rect">
            <a:avLst/>
          </a:prstGeom>
          <a:noFill/>
          <a:ln/>
        </p:spPr>
        <p:txBody>
          <a:bodyPr wrap="square" lIns="0" tIns="0" rIns="0" bIns="0" rtlCol="0" anchor="t"/>
          <a:lstStyle/>
          <a:p>
            <a:pPr marL="0" indent="0">
              <a:buNone/>
            </a:pPr>
            <a:r>
              <a:rPr lang="en-US" sz="1500" dirty="0">
                <a:solidFill>
                  <a:schemeClr val="tx1"/>
                </a:solidFill>
              </a:rPr>
              <a:t>Y or N for each question. + opens the patient’s own words and “declined to answer.” A yes on Q4 adds when and how many times. Q5 appears after any yes.</a:t>
            </a:r>
            <a:endParaRPr lang="en-US" sz="1500" dirty="0"/>
          </a:p>
        </p:txBody>
      </p:sp>
      <p:sp>
        <p:nvSpPr>
          <p:cNvPr id="10" name="WHY IT MATTERS card"/>
          <p:cNvSpPr/>
          <p:nvPr/>
        </p:nvSpPr>
        <p:spPr>
          <a:xfrm>
            <a:off x="7635240" y="3447288"/>
            <a:ext cx="4007815" cy="1508760"/>
          </a:xfrm>
          <a:prstGeom prst="roundRect">
            <a:avLst>
              <a:gd name="adj" fmla="val 4848"/>
            </a:avLst>
          </a:prstGeom>
          <a:solidFill>
            <a:schemeClr val="bg2"/>
          </a:solidFill>
          <a:ln w="12700">
            <a:solidFill>
              <a:schemeClr val="bg2"/>
            </a:solidFill>
            <a:prstDash val="solid"/>
          </a:ln>
        </p:spPr>
        <p:txBody>
          <a:bodyPr/>
          <a:lstStyle/>
          <a:p>
            <a:endParaRPr/>
          </a:p>
        </p:txBody>
      </p:sp>
      <p:sp>
        <p:nvSpPr>
          <p:cNvPr id="11" name="Text 8"/>
          <p:cNvSpPr txBox="1"/>
          <p:nvPr/>
        </p:nvSpPr>
        <p:spPr>
          <a:xfrm>
            <a:off x="7863840" y="359359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12" name="Text 9"/>
          <p:cNvSpPr txBox="1"/>
          <p:nvPr/>
        </p:nvSpPr>
        <p:spPr>
          <a:xfrm>
            <a:off x="7863840" y="3867912"/>
            <a:ext cx="3550615" cy="978408"/>
          </a:xfrm>
          <a:prstGeom prst="rect">
            <a:avLst/>
          </a:prstGeom>
          <a:noFill/>
          <a:ln/>
        </p:spPr>
        <p:txBody>
          <a:bodyPr wrap="square" lIns="0" tIns="0" rIns="0" bIns="0" rtlCol="0" anchor="t"/>
          <a:lstStyle/>
          <a:p>
            <a:pPr marL="0" indent="0">
              <a:buNone/>
            </a:pPr>
            <a:r>
              <a:rPr lang="en-US" sz="1500" dirty="0">
                <a:solidFill>
                  <a:schemeClr val="tx1"/>
                </a:solidFill>
              </a:rPr>
              <a:t>Declined counts as a positive screen. The export lists every answer and quote, administered verbatim.</a:t>
            </a:r>
            <a:endParaRPr lang="en-US" sz="1500" dirty="0"/>
          </a:p>
        </p:txBody>
      </p:sp>
      <p:sp>
        <p:nvSpPr>
          <p:cNvPr id="13" name="GUARDRAIL card"/>
          <p:cNvSpPr/>
          <p:nvPr/>
        </p:nvSpPr>
        <p:spPr>
          <a:xfrm>
            <a:off x="7635240" y="5157216"/>
            <a:ext cx="4007815" cy="1097280"/>
          </a:xfrm>
          <a:prstGeom prst="roundRect">
            <a:avLst>
              <a:gd name="adj" fmla="val 6667"/>
            </a:avLst>
          </a:prstGeom>
          <a:solidFill>
            <a:schemeClr val="tx2"/>
          </a:solidFill>
          <a:ln w="12700">
            <a:solidFill>
              <a:schemeClr val="tx2"/>
            </a:solidFill>
            <a:prstDash val="solid"/>
          </a:ln>
        </p:spPr>
        <p:txBody>
          <a:bodyPr/>
          <a:lstStyle/>
          <a:p>
            <a:endParaRPr/>
          </a:p>
        </p:txBody>
      </p:sp>
      <p:sp>
        <p:nvSpPr>
          <p:cNvPr id="14" name="Text 11"/>
          <p:cNvSpPr txBox="1"/>
          <p:nvPr/>
        </p:nvSpPr>
        <p:spPr>
          <a:xfrm>
            <a:off x="7863840" y="530352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15" name="Text 12"/>
          <p:cNvSpPr txBox="1"/>
          <p:nvPr/>
        </p:nvSpPr>
        <p:spPr>
          <a:xfrm>
            <a:off x="7863840" y="5577840"/>
            <a:ext cx="3550615" cy="566928"/>
          </a:xfrm>
          <a:prstGeom prst="rect">
            <a:avLst/>
          </a:prstGeom>
          <a:noFill/>
          <a:ln/>
        </p:spPr>
        <p:txBody>
          <a:bodyPr wrap="square" lIns="0" tIns="0" rIns="0" bIns="0" rtlCol="0" anchor="t"/>
          <a:lstStyle/>
          <a:p>
            <a:pPr marL="0" indent="0">
              <a:buNone/>
            </a:pPr>
            <a:r>
              <a:rPr lang="en-US" sz="1500" dirty="0">
                <a:solidFill>
                  <a:schemeClr val="bg1"/>
                </a:solidFill>
              </a:rPr>
              <a:t>Asked word for word. Rewording voids the validation.</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15</a:t>
            </a:fld>
            <a:endParaRPr lang="en-US"/>
          </a:p>
        </p:txBody>
      </p:sp>
      <p:pic>
        <p:nvPicPr>
          <p:cNvPr id="16" name="narration 15">
            <a:hlinkClick r:id="" action="ppaction://media"/>
            <a:extLst>
              <a:ext uri="{FF2B5EF4-FFF2-40B4-BE49-F238E27FC236}">
                <a16:creationId xmlns:a16="http://schemas.microsoft.com/office/drawing/2014/main" id="{FA095668-900B-FFC5-1D0D-EB671361B7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1800"/>
    </mc:Choice>
    <mc:Fallback>
      <p:transition spd="slow" advTm="41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632"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badge 2"/>
          <p:cNvSpPr/>
          <p:nvPr/>
        </p:nvSpPr>
        <p:spPr>
          <a:xfrm>
            <a:off x="548640" y="502920"/>
            <a:ext cx="475488" cy="475488"/>
          </a:xfrm>
          <a:prstGeom prst="ellipse">
            <a:avLst/>
          </a:prstGeom>
          <a:solidFill>
            <a:schemeClr val="tx2"/>
          </a:solidFill>
          <a:ln w="12700">
            <a:solidFill>
              <a:schemeClr val="tx2"/>
            </a:solidFill>
            <a:prstDash val="solid"/>
          </a:ln>
        </p:spPr>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Conversation: risk factors &amp; social needs</a:t>
            </a:r>
            <a:endParaRPr lang="en-US" sz="3400" dirty="0"/>
          </a:p>
        </p:txBody>
      </p:sp>
      <p:sp>
        <p:nvSpPr>
          <p:cNvPr id="5" name="screenshot frame"/>
          <p:cNvSpPr/>
          <p:nvPr/>
        </p:nvSpPr>
        <p:spPr>
          <a:xfrm>
            <a:off x="548640" y="2322576"/>
            <a:ext cx="6784848" cy="2828907"/>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6" name="Picture 25" descr="rf.png"/>
          <p:cNvPicPr>
            <a:picLocks noChangeAspect="1"/>
          </p:cNvPicPr>
          <p:nvPr/>
        </p:nvPicPr>
        <p:blipFill>
          <a:blip r:embed="rId5"/>
          <a:stretch>
            <a:fillRect/>
          </a:stretch>
        </p:blipFill>
        <p:spPr>
          <a:xfrm>
            <a:off x="603504" y="2377440"/>
            <a:ext cx="6675120" cy="2719179"/>
          </a:xfrm>
          <a:prstGeom prst="rect">
            <a:avLst/>
          </a:prstGeom>
        </p:spPr>
      </p:pic>
      <p:sp>
        <p:nvSpPr>
          <p:cNvPr id="7" name="CAPTURES card"/>
          <p:cNvSpPr/>
          <p:nvPr/>
        </p:nvSpPr>
        <p:spPr>
          <a:xfrm>
            <a:off x="7635240" y="1463040"/>
            <a:ext cx="4007815" cy="1783080"/>
          </a:xfrm>
          <a:prstGeom prst="roundRect">
            <a:avLst>
              <a:gd name="adj" fmla="val 4103"/>
            </a:avLst>
          </a:prstGeom>
          <a:solidFill>
            <a:schemeClr val="bg2"/>
          </a:solidFill>
          <a:ln w="12700">
            <a:solidFill>
              <a:schemeClr val="bg2"/>
            </a:solidFill>
            <a:prstDash val="solid"/>
          </a:ln>
        </p:spPr>
      </p:sp>
      <p:sp>
        <p:nvSpPr>
          <p:cNvPr id="8" name="Text 5"/>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9" name="Text 6"/>
          <p:cNvSpPr txBox="1"/>
          <p:nvPr/>
        </p:nvSpPr>
        <p:spPr>
          <a:xfrm>
            <a:off x="7863840" y="1883664"/>
            <a:ext cx="3550615" cy="1252728"/>
          </a:xfrm>
          <a:prstGeom prst="rect">
            <a:avLst/>
          </a:prstGeom>
          <a:noFill/>
          <a:ln/>
        </p:spPr>
        <p:txBody>
          <a:bodyPr wrap="square" lIns="0" tIns="0" rIns="0" bIns="0" rtlCol="0" anchor="t"/>
          <a:lstStyle/>
          <a:p>
            <a:pPr marL="0" indent="0">
              <a:buNone/>
            </a:pPr>
            <a:r>
              <a:rPr lang="en-US" sz="1500" dirty="0">
                <a:solidFill>
                  <a:schemeClr val="tx1"/>
                </a:solidFill>
              </a:rPr>
              <a:t>13 risk factors marked present or denied, each tagged P (patient), O (observed) or C (collateral), with an optional quote. Thought content, and social needs for referral.</a:t>
            </a:r>
            <a:endParaRPr lang="en-US" sz="1500" dirty="0"/>
          </a:p>
        </p:txBody>
      </p:sp>
      <p:sp>
        <p:nvSpPr>
          <p:cNvPr id="10" name="WHY IT MATTERS card"/>
          <p:cNvSpPr/>
          <p:nvPr/>
        </p:nvSpPr>
        <p:spPr>
          <a:xfrm>
            <a:off x="7635240" y="3447288"/>
            <a:ext cx="4007815" cy="1097280"/>
          </a:xfrm>
          <a:prstGeom prst="roundRect">
            <a:avLst>
              <a:gd name="adj" fmla="val 6667"/>
            </a:avLst>
          </a:prstGeom>
          <a:solidFill>
            <a:schemeClr val="bg2"/>
          </a:solidFill>
          <a:ln w="12700">
            <a:solidFill>
              <a:schemeClr val="bg2"/>
            </a:solidFill>
            <a:prstDash val="solid"/>
          </a:ln>
        </p:spPr>
      </p:sp>
      <p:sp>
        <p:nvSpPr>
          <p:cNvPr id="11" name="Text 8"/>
          <p:cNvSpPr txBox="1"/>
          <p:nvPr/>
        </p:nvSpPr>
        <p:spPr>
          <a:xfrm>
            <a:off x="7863840" y="359359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12" name="Text 9"/>
          <p:cNvSpPr txBox="1"/>
          <p:nvPr/>
        </p:nvSpPr>
        <p:spPr>
          <a:xfrm>
            <a:off x="7863840" y="3867912"/>
            <a:ext cx="3550615" cy="566928"/>
          </a:xfrm>
          <a:prstGeom prst="rect">
            <a:avLst/>
          </a:prstGeom>
          <a:noFill/>
          <a:ln/>
        </p:spPr>
        <p:txBody>
          <a:bodyPr wrap="square" lIns="0" tIns="0" rIns="0" bIns="0" rtlCol="0" anchor="t"/>
          <a:lstStyle/>
          <a:p>
            <a:pPr marL="0" indent="0">
              <a:buNone/>
            </a:pPr>
            <a:r>
              <a:rPr lang="en-US" sz="1500" dirty="0">
                <a:solidFill>
                  <a:schemeClr val="tx1"/>
                </a:solidFill>
              </a:rPr>
              <a:t>Each finding shows who reported it and in whose words.</a:t>
            </a:r>
            <a:endParaRPr lang="en-US" sz="1500" dirty="0"/>
          </a:p>
        </p:txBody>
      </p:sp>
      <p:sp>
        <p:nvSpPr>
          <p:cNvPr id="13" name="GUARDRAIL card"/>
          <p:cNvSpPr/>
          <p:nvPr/>
        </p:nvSpPr>
        <p:spPr>
          <a:xfrm>
            <a:off x="7635240" y="4745736"/>
            <a:ext cx="4007815" cy="1097280"/>
          </a:xfrm>
          <a:prstGeom prst="roundRect">
            <a:avLst>
              <a:gd name="adj" fmla="val 6667"/>
            </a:avLst>
          </a:prstGeom>
          <a:solidFill>
            <a:schemeClr val="tx2"/>
          </a:solidFill>
          <a:ln w="12700">
            <a:solidFill>
              <a:schemeClr val="tx2"/>
            </a:solidFill>
            <a:prstDash val="solid"/>
          </a:ln>
        </p:spPr>
      </p:sp>
      <p:sp>
        <p:nvSpPr>
          <p:cNvPr id="14" name="Text 11"/>
          <p:cNvSpPr txBox="1"/>
          <p:nvPr/>
        </p:nvSpPr>
        <p:spPr>
          <a:xfrm>
            <a:off x="7863840" y="489204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15" name="Text 12"/>
          <p:cNvSpPr txBox="1"/>
          <p:nvPr/>
        </p:nvSpPr>
        <p:spPr>
          <a:xfrm>
            <a:off x="7863840" y="5166360"/>
            <a:ext cx="3550615" cy="566928"/>
          </a:xfrm>
          <a:prstGeom prst="rect">
            <a:avLst/>
          </a:prstGeom>
          <a:noFill/>
          <a:ln/>
        </p:spPr>
        <p:txBody>
          <a:bodyPr wrap="square" lIns="0" tIns="0" rIns="0" bIns="0" rtlCol="0" anchor="t"/>
          <a:lstStyle/>
          <a:p>
            <a:pPr marL="0" indent="0">
              <a:buNone/>
            </a:pPr>
            <a:r>
              <a:rPr lang="en-US" sz="1500" dirty="0">
                <a:solidFill>
                  <a:schemeClr val="bg1"/>
                </a:solidFill>
              </a:rPr>
              <a:t>Factors are never totaled. No count, no score.</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16</a:t>
            </a:fld>
            <a:endParaRPr lang="en-US"/>
          </a:p>
        </p:txBody>
      </p:sp>
      <p:pic>
        <p:nvPicPr>
          <p:cNvPr id="16" name="narration 16">
            <a:hlinkClick r:id="" action="ppaction://media"/>
            <a:extLst>
              <a:ext uri="{FF2B5EF4-FFF2-40B4-BE49-F238E27FC236}">
                <a16:creationId xmlns:a16="http://schemas.microsoft.com/office/drawing/2014/main" id="{1DD69810-B691-FA04-436D-8C8003B6EE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100"/>
    </mc:Choice>
    <mc:Fallback>
      <p:transition spd="slow" advTm="29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86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badge 3"/>
          <p:cNvSpPr/>
          <p:nvPr/>
        </p:nvSpPr>
        <p:spPr>
          <a:xfrm>
            <a:off x="548640" y="502920"/>
            <a:ext cx="475488" cy="475488"/>
          </a:xfrm>
          <a:prstGeom prst="ellipse">
            <a:avLst/>
          </a:prstGeom>
          <a:solidFill>
            <a:schemeClr val="tx2"/>
          </a:solidFill>
          <a:ln w="12700">
            <a:solidFill>
              <a:schemeClr val="tx2"/>
            </a:solidFill>
            <a:prstDash val="solid"/>
          </a:ln>
        </p:spPr>
        <p:txBody>
          <a:bodyPr/>
          <a:lstStyle/>
          <a:p>
            <a:endParaRPr/>
          </a:p>
        </p:txBody>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Well-person check</a:t>
            </a:r>
            <a:endParaRPr lang="en-US" sz="3400" dirty="0"/>
          </a:p>
        </p:txBody>
      </p:sp>
      <p:sp>
        <p:nvSpPr>
          <p:cNvPr id="5" name="screenshot frame"/>
          <p:cNvSpPr/>
          <p:nvPr/>
        </p:nvSpPr>
        <p:spPr>
          <a:xfrm>
            <a:off x="866155" y="1545336"/>
            <a:ext cx="6149817" cy="3995928"/>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26" name="Picture 25" descr="ph3glu.png"/>
          <p:cNvPicPr>
            <a:picLocks noChangeAspect="1"/>
          </p:cNvPicPr>
          <p:nvPr/>
        </p:nvPicPr>
        <p:blipFill>
          <a:blip r:embed="rId5"/>
          <a:stretch>
            <a:fillRect/>
          </a:stretch>
        </p:blipFill>
        <p:spPr>
          <a:xfrm>
            <a:off x="921019" y="1600200"/>
            <a:ext cx="6040089" cy="3886200"/>
          </a:xfrm>
          <a:prstGeom prst="rect">
            <a:avLst/>
          </a:prstGeom>
        </p:spPr>
      </p:pic>
      <p:sp>
        <p:nvSpPr>
          <p:cNvPr id="7" name="Text 4"/>
          <p:cNvSpPr txBox="1"/>
          <p:nvPr/>
        </p:nvSpPr>
        <p:spPr>
          <a:xfrm>
            <a:off x="548640" y="5632704"/>
            <a:ext cx="6675120" cy="320040"/>
          </a:xfrm>
          <a:prstGeom prst="rect">
            <a:avLst/>
          </a:prstGeom>
          <a:noFill/>
          <a:ln/>
        </p:spPr>
        <p:txBody>
          <a:bodyPr wrap="square" lIns="0" tIns="0" rIns="0" bIns="0" rtlCol="0" anchor="ctr"/>
          <a:lstStyle/>
          <a:p>
            <a:pPr marL="0" indent="0">
              <a:buNone/>
            </a:pPr>
            <a:r>
              <a:rPr lang="en-US" sz="1200" i="1" dirty="0">
                <a:solidFill>
                  <a:schemeClr val="accent3"/>
                </a:solidFill>
              </a:rPr>
              <a:t>Illustration: a glucose of 48 doesn’t fit the earlier picture, so capacity is re-applied.</a:t>
            </a:r>
            <a:endParaRPr lang="en-US" sz="1200" dirty="0"/>
          </a:p>
        </p:txBody>
      </p:sp>
      <p:sp>
        <p:nvSpPr>
          <p:cNvPr id="8" name="CAPTURES card"/>
          <p:cNvSpPr/>
          <p:nvPr/>
        </p:nvSpPr>
        <p:spPr>
          <a:xfrm>
            <a:off x="7635240" y="1463040"/>
            <a:ext cx="4007815" cy="1325880"/>
          </a:xfrm>
          <a:prstGeom prst="roundRect">
            <a:avLst>
              <a:gd name="adj" fmla="val 5517"/>
            </a:avLst>
          </a:prstGeom>
          <a:solidFill>
            <a:schemeClr val="bg2"/>
          </a:solidFill>
          <a:ln w="12700">
            <a:solidFill>
              <a:schemeClr val="bg2"/>
            </a:solidFill>
            <a:prstDash val="solid"/>
          </a:ln>
        </p:spPr>
        <p:txBody>
          <a:bodyPr/>
          <a:lstStyle/>
          <a:p>
            <a:endParaRPr/>
          </a:p>
        </p:txBody>
      </p:sp>
      <p:sp>
        <p:nvSpPr>
          <p:cNvPr id="9" name="Text 6"/>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10" name="Text 7"/>
          <p:cNvSpPr txBox="1"/>
          <p:nvPr/>
        </p:nvSpPr>
        <p:spPr>
          <a:xfrm>
            <a:off x="7863840" y="1883664"/>
            <a:ext cx="3550615" cy="795528"/>
          </a:xfrm>
          <a:prstGeom prst="rect">
            <a:avLst/>
          </a:prstGeom>
          <a:noFill/>
          <a:ln/>
        </p:spPr>
        <p:txBody>
          <a:bodyPr wrap="square" lIns="0" tIns="0" rIns="0" bIns="0" rtlCol="0" anchor="t"/>
          <a:lstStyle/>
          <a:p>
            <a:pPr marL="0" indent="0">
              <a:buNone/>
            </a:pPr>
            <a:r>
              <a:rPr lang="en-US" sz="1500" dirty="0">
                <a:solidFill>
                  <a:schemeClr val="tx1"/>
                </a:solidFill>
              </a:rPr>
              <a:t>BP, HR, RR, SpO₂, temp, glucose, and a breath test if indicated.</a:t>
            </a:r>
            <a:endParaRPr lang="en-US" sz="1500" dirty="0"/>
          </a:p>
        </p:txBody>
      </p:sp>
      <p:sp>
        <p:nvSpPr>
          <p:cNvPr id="11" name="WHY IT MATTERS card"/>
          <p:cNvSpPr/>
          <p:nvPr/>
        </p:nvSpPr>
        <p:spPr>
          <a:xfrm>
            <a:off x="7635240" y="2990088"/>
            <a:ext cx="4007815" cy="1325880"/>
          </a:xfrm>
          <a:prstGeom prst="roundRect">
            <a:avLst>
              <a:gd name="adj" fmla="val 5517"/>
            </a:avLst>
          </a:prstGeom>
          <a:solidFill>
            <a:schemeClr val="bg2"/>
          </a:solidFill>
          <a:ln w="12700">
            <a:solidFill>
              <a:schemeClr val="bg2"/>
            </a:solidFill>
            <a:prstDash val="solid"/>
          </a:ln>
        </p:spPr>
        <p:txBody>
          <a:bodyPr/>
          <a:lstStyle/>
          <a:p>
            <a:endParaRPr/>
          </a:p>
        </p:txBody>
      </p:sp>
      <p:sp>
        <p:nvSpPr>
          <p:cNvPr id="12" name="Text 9"/>
          <p:cNvSpPr txBox="1"/>
          <p:nvPr/>
        </p:nvSpPr>
        <p:spPr>
          <a:xfrm>
            <a:off x="7863840" y="313639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13" name="Text 10"/>
          <p:cNvSpPr txBox="1"/>
          <p:nvPr/>
        </p:nvSpPr>
        <p:spPr>
          <a:xfrm>
            <a:off x="7863840" y="3410712"/>
            <a:ext cx="3550615" cy="795528"/>
          </a:xfrm>
          <a:prstGeom prst="rect">
            <a:avLst/>
          </a:prstGeom>
          <a:noFill/>
          <a:ln/>
        </p:spPr>
        <p:txBody>
          <a:bodyPr wrap="square" lIns="0" tIns="0" rIns="0" bIns="0" rtlCol="0" anchor="t"/>
          <a:lstStyle/>
          <a:p>
            <a:pPr marL="0" indent="0">
              <a:buNone/>
            </a:pPr>
            <a:r>
              <a:rPr lang="en-US" sz="1500" dirty="0">
                <a:solidFill>
                  <a:schemeClr val="tx1"/>
                </a:solidFill>
              </a:rPr>
              <a:t>Rules out a medical cause hiding behind a behavioral presentation.</a:t>
            </a:r>
            <a:endParaRPr lang="en-US" sz="1500" dirty="0"/>
          </a:p>
        </p:txBody>
      </p:sp>
      <p:sp>
        <p:nvSpPr>
          <p:cNvPr id="14" name="GUARDRAIL card"/>
          <p:cNvSpPr/>
          <p:nvPr/>
        </p:nvSpPr>
        <p:spPr>
          <a:xfrm>
            <a:off x="7635240" y="4517136"/>
            <a:ext cx="4007815" cy="1325880"/>
          </a:xfrm>
          <a:prstGeom prst="roundRect">
            <a:avLst>
              <a:gd name="adj" fmla="val 5517"/>
            </a:avLst>
          </a:prstGeom>
          <a:solidFill>
            <a:schemeClr val="tx2"/>
          </a:solidFill>
          <a:ln w="12700">
            <a:solidFill>
              <a:schemeClr val="tx2"/>
            </a:solidFill>
            <a:prstDash val="solid"/>
          </a:ln>
        </p:spPr>
        <p:txBody>
          <a:bodyPr/>
          <a:lstStyle/>
          <a:p>
            <a:endParaRPr/>
          </a:p>
        </p:txBody>
      </p:sp>
      <p:sp>
        <p:nvSpPr>
          <p:cNvPr id="15" name="Text 12"/>
          <p:cNvSpPr txBox="1"/>
          <p:nvPr/>
        </p:nvSpPr>
        <p:spPr>
          <a:xfrm>
            <a:off x="7863840" y="466344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16" name="Text 13"/>
          <p:cNvSpPr txBox="1"/>
          <p:nvPr/>
        </p:nvSpPr>
        <p:spPr>
          <a:xfrm>
            <a:off x="7863840" y="4937760"/>
            <a:ext cx="3550615" cy="795528"/>
          </a:xfrm>
          <a:prstGeom prst="rect">
            <a:avLst/>
          </a:prstGeom>
          <a:noFill/>
          <a:ln/>
        </p:spPr>
        <p:txBody>
          <a:bodyPr wrap="square" lIns="0" tIns="0" rIns="0" bIns="0" rtlCol="0" anchor="t"/>
          <a:lstStyle/>
          <a:p>
            <a:pPr marL="0" indent="0">
              <a:buNone/>
            </a:pPr>
            <a:r>
              <a:rPr lang="en-US" sz="1500" dirty="0">
                <a:solidFill>
                  <a:schemeClr val="bg1"/>
                </a:solidFill>
              </a:rPr>
              <a:t>A finding that doesn’t fit triggers a capacity re-check on the spot.</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17</a:t>
            </a:fld>
            <a:endParaRPr lang="en-US"/>
          </a:p>
        </p:txBody>
      </p:sp>
      <p:pic>
        <p:nvPicPr>
          <p:cNvPr id="17" name="narration 17">
            <a:hlinkClick r:id="" action="ppaction://media"/>
            <a:extLst>
              <a:ext uri="{FF2B5EF4-FFF2-40B4-BE49-F238E27FC236}">
                <a16:creationId xmlns:a16="http://schemas.microsoft.com/office/drawing/2014/main" id="{E90A361A-AB10-7346-0577-FCC0A76C3E7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400"/>
    </mc:Choice>
    <mc:Fallback>
      <p:transition spd="slow" advTm="19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badge 4"/>
          <p:cNvSpPr/>
          <p:nvPr/>
        </p:nvSpPr>
        <p:spPr>
          <a:xfrm>
            <a:off x="548640" y="502920"/>
            <a:ext cx="475488" cy="475488"/>
          </a:xfrm>
          <a:prstGeom prst="ellipse">
            <a:avLst/>
          </a:prstGeom>
          <a:solidFill>
            <a:schemeClr val="tx2"/>
          </a:solidFill>
          <a:ln w="12700">
            <a:solidFill>
              <a:schemeClr val="tx2"/>
            </a:solidFill>
            <a:prstDash val="solid"/>
          </a:ln>
        </p:spPr>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Decision</a:t>
            </a:r>
            <a:endParaRPr lang="en-US" sz="3400" dirty="0"/>
          </a:p>
        </p:txBody>
      </p:sp>
      <p:sp>
        <p:nvSpPr>
          <p:cNvPr id="5" name="screenshot frame"/>
          <p:cNvSpPr/>
          <p:nvPr/>
        </p:nvSpPr>
        <p:spPr>
          <a:xfrm>
            <a:off x="1243167" y="1408176"/>
            <a:ext cx="5395794" cy="4818888"/>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6" name="Picture 25" descr="ph4home.png"/>
          <p:cNvPicPr>
            <a:picLocks noChangeAspect="1"/>
          </p:cNvPicPr>
          <p:nvPr/>
        </p:nvPicPr>
        <p:blipFill>
          <a:blip r:embed="rId5"/>
          <a:stretch>
            <a:fillRect/>
          </a:stretch>
        </p:blipFill>
        <p:spPr>
          <a:xfrm>
            <a:off x="1298031" y="1463040"/>
            <a:ext cx="5286066" cy="4709160"/>
          </a:xfrm>
          <a:prstGeom prst="rect">
            <a:avLst/>
          </a:prstGeom>
        </p:spPr>
      </p:pic>
      <p:sp>
        <p:nvSpPr>
          <p:cNvPr id="7" name="CAPTURES card"/>
          <p:cNvSpPr/>
          <p:nvPr/>
        </p:nvSpPr>
        <p:spPr>
          <a:xfrm>
            <a:off x="7635240" y="1463040"/>
            <a:ext cx="4007815" cy="1783080"/>
          </a:xfrm>
          <a:prstGeom prst="roundRect">
            <a:avLst>
              <a:gd name="adj" fmla="val 4103"/>
            </a:avLst>
          </a:prstGeom>
          <a:solidFill>
            <a:schemeClr val="bg2"/>
          </a:solidFill>
          <a:ln w="12700">
            <a:solidFill>
              <a:schemeClr val="bg2"/>
            </a:solidFill>
            <a:prstDash val="solid"/>
          </a:ln>
        </p:spPr>
      </p:sp>
      <p:sp>
        <p:nvSpPr>
          <p:cNvPr id="8" name="Text 5"/>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9" name="Text 6"/>
          <p:cNvSpPr txBox="1"/>
          <p:nvPr/>
        </p:nvSpPr>
        <p:spPr>
          <a:xfrm>
            <a:off x="7863840" y="1883664"/>
            <a:ext cx="3550615" cy="1252728"/>
          </a:xfrm>
          <a:prstGeom prst="rect">
            <a:avLst/>
          </a:prstGeom>
          <a:noFill/>
          <a:ln/>
        </p:spPr>
        <p:txBody>
          <a:bodyPr wrap="square" lIns="0" tIns="0" rIns="0" bIns="0" rtlCol="0" anchor="t"/>
          <a:lstStyle/>
          <a:p>
            <a:pPr marL="0" indent="0">
              <a:buNone/>
            </a:pPr>
            <a:r>
              <a:rPr lang="en-US" sz="1500" dirty="0">
                <a:solidFill>
                  <a:schemeClr val="tx1"/>
                </a:solidFill>
              </a:rPr>
              <a:t>Five non-transport disqualifiers, the disposition, and the patient’s own words. Home: who stays, follow-up, safety plan, means. Emergency commitment: PD officer and agency.</a:t>
            </a:r>
            <a:endParaRPr lang="en-US" sz="1500" dirty="0"/>
          </a:p>
        </p:txBody>
      </p:sp>
      <p:sp>
        <p:nvSpPr>
          <p:cNvPr id="10" name="WHY IT MATTERS card"/>
          <p:cNvSpPr/>
          <p:nvPr/>
        </p:nvSpPr>
        <p:spPr>
          <a:xfrm>
            <a:off x="7635240" y="3447288"/>
            <a:ext cx="4007815" cy="1097280"/>
          </a:xfrm>
          <a:prstGeom prst="roundRect">
            <a:avLst>
              <a:gd name="adj" fmla="val 6667"/>
            </a:avLst>
          </a:prstGeom>
          <a:solidFill>
            <a:schemeClr val="bg2"/>
          </a:solidFill>
          <a:ln w="12700">
            <a:solidFill>
              <a:schemeClr val="bg2"/>
            </a:solidFill>
            <a:prstDash val="solid"/>
          </a:ln>
        </p:spPr>
      </p:sp>
      <p:sp>
        <p:nvSpPr>
          <p:cNvPr id="11" name="Text 8"/>
          <p:cNvSpPr txBox="1"/>
          <p:nvPr/>
        </p:nvSpPr>
        <p:spPr>
          <a:xfrm>
            <a:off x="7863840" y="359359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12" name="Text 9"/>
          <p:cNvSpPr txBox="1"/>
          <p:nvPr/>
        </p:nvSpPr>
        <p:spPr>
          <a:xfrm>
            <a:off x="7863840" y="3867912"/>
            <a:ext cx="3550615" cy="566928"/>
          </a:xfrm>
          <a:prstGeom prst="rect">
            <a:avLst/>
          </a:prstGeom>
          <a:noFill/>
          <a:ln/>
        </p:spPr>
        <p:txBody>
          <a:bodyPr wrap="square" lIns="0" tIns="0" rIns="0" bIns="0" rtlCol="0" anchor="t"/>
          <a:lstStyle/>
          <a:p>
            <a:pPr marL="0" indent="0">
              <a:buNone/>
            </a:pPr>
            <a:r>
              <a:rPr lang="en-US" sz="1500" dirty="0">
                <a:solidFill>
                  <a:schemeClr val="tx1"/>
                </a:solidFill>
              </a:rPr>
              <a:t>Non-transport becomes an intervention with an owner, not just a refusal.</a:t>
            </a:r>
            <a:endParaRPr lang="en-US" sz="1500" dirty="0"/>
          </a:p>
        </p:txBody>
      </p:sp>
      <p:sp>
        <p:nvSpPr>
          <p:cNvPr id="13" name="GUARDRAIL card"/>
          <p:cNvSpPr/>
          <p:nvPr/>
        </p:nvSpPr>
        <p:spPr>
          <a:xfrm>
            <a:off x="7635240" y="4745736"/>
            <a:ext cx="4007815" cy="1097280"/>
          </a:xfrm>
          <a:prstGeom prst="roundRect">
            <a:avLst>
              <a:gd name="adj" fmla="val 6667"/>
            </a:avLst>
          </a:prstGeom>
          <a:solidFill>
            <a:schemeClr val="tx2"/>
          </a:solidFill>
          <a:ln w="12700">
            <a:solidFill>
              <a:schemeClr val="tx2"/>
            </a:solidFill>
            <a:prstDash val="solid"/>
          </a:ln>
        </p:spPr>
      </p:sp>
      <p:sp>
        <p:nvSpPr>
          <p:cNvPr id="14" name="Text 11"/>
          <p:cNvSpPr txBox="1"/>
          <p:nvPr/>
        </p:nvSpPr>
        <p:spPr>
          <a:xfrm>
            <a:off x="7863840" y="489204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15" name="Text 12"/>
          <p:cNvSpPr txBox="1"/>
          <p:nvPr/>
        </p:nvSpPr>
        <p:spPr>
          <a:xfrm>
            <a:off x="7863840" y="5166360"/>
            <a:ext cx="3550615" cy="566928"/>
          </a:xfrm>
          <a:prstGeom prst="rect">
            <a:avLst/>
          </a:prstGeom>
          <a:noFill/>
          <a:ln/>
        </p:spPr>
        <p:txBody>
          <a:bodyPr wrap="square" lIns="0" tIns="0" rIns="0" bIns="0" rtlCol="0" anchor="t"/>
          <a:lstStyle/>
          <a:p>
            <a:pPr marL="0" indent="0">
              <a:buNone/>
            </a:pPr>
            <a:r>
              <a:rPr lang="en-US" sz="1500" dirty="0">
                <a:solidFill>
                  <a:schemeClr val="bg1"/>
                </a:solidFill>
              </a:rPr>
              <a:t>No disqualifiers present is not a finding of low risk.</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18</a:t>
            </a:fld>
            <a:endParaRPr lang="en-US"/>
          </a:p>
        </p:txBody>
      </p:sp>
      <p:pic>
        <p:nvPicPr>
          <p:cNvPr id="16" name="narration 18">
            <a:hlinkClick r:id="" action="ppaction://media"/>
            <a:extLst>
              <a:ext uri="{FF2B5EF4-FFF2-40B4-BE49-F238E27FC236}">
                <a16:creationId xmlns:a16="http://schemas.microsoft.com/office/drawing/2014/main" id="{1C37D7E9-31DD-D5DF-7C3B-B3A7F67F11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800"/>
    </mc:Choice>
    <mc:Fallback>
      <p:transition spd="slow" advTm="25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62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badge ✎"/>
          <p:cNvSpPr/>
          <p:nvPr/>
        </p:nvSpPr>
        <p:spPr>
          <a:xfrm>
            <a:off x="548640" y="502920"/>
            <a:ext cx="475488" cy="475488"/>
          </a:xfrm>
          <a:prstGeom prst="ellipse">
            <a:avLst/>
          </a:prstGeom>
          <a:solidFill>
            <a:schemeClr val="tx2"/>
          </a:solidFill>
          <a:ln w="12700">
            <a:solidFill>
              <a:schemeClr val="tx2"/>
            </a:solidFill>
            <a:prstDash val="solid"/>
          </a:ln>
        </p:spPr>
      </p:sp>
      <p:sp>
        <p:nvSpPr>
          <p:cNvPr id="3" name="Text 1"/>
          <p:cNvSpPr txBox="1"/>
          <p:nvPr/>
        </p:nvSpPr>
        <p:spPr>
          <a:xfrm>
            <a:off x="548640" y="502920"/>
            <a:ext cx="475488" cy="475488"/>
          </a:xfrm>
          <a:prstGeom prst="rect">
            <a:avLst/>
          </a:prstGeom>
          <a:noFill/>
          <a:ln/>
        </p:spPr>
        <p:txBody>
          <a:bodyPr wrap="square" lIns="0" tIns="0" rIns="0" bIns="0" rtlCol="0" anchor="ctr"/>
          <a:lstStyle/>
          <a:p>
            <a:pPr marL="0" indent="0" algn="ctr">
              <a:buNone/>
            </a:pPr>
            <a:r>
              <a:rPr lang="en-US" sz="1800" b="1" dirty="0">
                <a:solidFill>
                  <a:schemeClr val="bg1"/>
                </a:solidFill>
              </a:rPr>
              <a:t>✎</a:t>
            </a:r>
            <a:endParaRPr lang="en-US" sz="1800" dirty="0"/>
          </a:p>
        </p:txBody>
      </p:sp>
      <p:sp>
        <p:nvSpPr>
          <p:cNvPr id="4" name="Text 0"/>
          <p:cNvSpPr>
            <a:spLocks noGrp="1"/>
          </p:cNvSpPr>
          <p:nvPr>
            <p:ph type="title" idx="100" hasCustomPrompt="1"/>
          </p:nvPr>
        </p:nvSpPr>
        <p:spPr>
          <a:xfrm>
            <a:off x="1261872" y="347472"/>
            <a:ext cx="10381183" cy="777240"/>
          </a:xfrm>
          <a:prstGeom prst="rect">
            <a:avLst/>
          </a:prstGeom>
          <a:noFill/>
          <a:ln/>
        </p:spPr>
        <p:txBody>
          <a:bodyPr wrap="square" lIns="0" tIns="0" rIns="0" bIns="0" rtlCol="0" anchor="ctr"/>
          <a:lstStyle/>
          <a:p>
            <a:pPr marL="0" indent="0" algn="l">
              <a:buNone/>
            </a:pPr>
            <a:r>
              <a:rPr lang="en-US" sz="3400" b="1" dirty="0">
                <a:solidFill>
                  <a:schemeClr val="tx2"/>
                </a:solidFill>
              </a:rPr>
              <a:t>Record: one click from scene to ePCR</a:t>
            </a:r>
            <a:endParaRPr lang="en-US" sz="3400" dirty="0"/>
          </a:p>
        </p:txBody>
      </p:sp>
      <p:sp>
        <p:nvSpPr>
          <p:cNvPr id="5" name="screenshot frame"/>
          <p:cNvSpPr/>
          <p:nvPr/>
        </p:nvSpPr>
        <p:spPr>
          <a:xfrm>
            <a:off x="1096111" y="1408176"/>
            <a:ext cx="5689906" cy="4818888"/>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6" name="Picture 25" descr="ph5.png"/>
          <p:cNvPicPr>
            <a:picLocks noChangeAspect="1"/>
          </p:cNvPicPr>
          <p:nvPr/>
        </p:nvPicPr>
        <p:blipFill>
          <a:blip r:embed="rId5"/>
          <a:stretch>
            <a:fillRect/>
          </a:stretch>
        </p:blipFill>
        <p:spPr>
          <a:xfrm>
            <a:off x="1150975" y="1463040"/>
            <a:ext cx="5580178" cy="4709160"/>
          </a:xfrm>
          <a:prstGeom prst="rect">
            <a:avLst/>
          </a:prstGeom>
        </p:spPr>
      </p:pic>
      <p:sp>
        <p:nvSpPr>
          <p:cNvPr id="7" name="CAPTURES card"/>
          <p:cNvSpPr/>
          <p:nvPr/>
        </p:nvSpPr>
        <p:spPr>
          <a:xfrm>
            <a:off x="7635240" y="1463040"/>
            <a:ext cx="4007815" cy="1508760"/>
          </a:xfrm>
          <a:prstGeom prst="roundRect">
            <a:avLst>
              <a:gd name="adj" fmla="val 4848"/>
            </a:avLst>
          </a:prstGeom>
          <a:solidFill>
            <a:schemeClr val="bg2"/>
          </a:solidFill>
          <a:ln w="12700">
            <a:solidFill>
              <a:schemeClr val="bg2"/>
            </a:solidFill>
            <a:prstDash val="solid"/>
          </a:ln>
        </p:spPr>
      </p:sp>
      <p:sp>
        <p:nvSpPr>
          <p:cNvPr id="8" name="Text 5"/>
          <p:cNvSpPr txBox="1"/>
          <p:nvPr/>
        </p:nvSpPr>
        <p:spPr>
          <a:xfrm>
            <a:off x="7863840" y="1609344"/>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CAPTURES</a:t>
            </a:r>
            <a:endParaRPr lang="en-US" sz="1100" dirty="0"/>
          </a:p>
        </p:txBody>
      </p:sp>
      <p:sp>
        <p:nvSpPr>
          <p:cNvPr id="9" name="Text 6"/>
          <p:cNvSpPr txBox="1"/>
          <p:nvPr/>
        </p:nvSpPr>
        <p:spPr>
          <a:xfrm>
            <a:off x="7863840" y="1883664"/>
            <a:ext cx="3550615" cy="978408"/>
          </a:xfrm>
          <a:prstGeom prst="rect">
            <a:avLst/>
          </a:prstGeom>
          <a:noFill/>
          <a:ln/>
        </p:spPr>
        <p:txBody>
          <a:bodyPr wrap="square" lIns="0" tIns="0" rIns="0" bIns="0" rtlCol="0" anchor="t"/>
          <a:lstStyle/>
          <a:p>
            <a:pPr marL="0" indent="0">
              <a:buNone/>
            </a:pPr>
            <a:r>
              <a:rPr lang="en-US" sz="1500" dirty="0">
                <a:solidFill>
                  <a:schemeClr val="tx1"/>
                </a:solidFill>
              </a:rPr>
              <a:t>Provider narrative, then a structured export headed by the agency documentation template, verbatim.</a:t>
            </a:r>
            <a:endParaRPr lang="en-US" sz="1500" dirty="0"/>
          </a:p>
        </p:txBody>
      </p:sp>
      <p:sp>
        <p:nvSpPr>
          <p:cNvPr id="10" name="WHY IT MATTERS card"/>
          <p:cNvSpPr/>
          <p:nvPr/>
        </p:nvSpPr>
        <p:spPr>
          <a:xfrm>
            <a:off x="7635240" y="3172968"/>
            <a:ext cx="4007815" cy="1188720"/>
          </a:xfrm>
          <a:prstGeom prst="roundRect">
            <a:avLst>
              <a:gd name="adj" fmla="val 6154"/>
            </a:avLst>
          </a:prstGeom>
          <a:solidFill>
            <a:schemeClr val="bg2"/>
          </a:solidFill>
          <a:ln w="12700">
            <a:solidFill>
              <a:schemeClr val="bg2"/>
            </a:solidFill>
            <a:prstDash val="solid"/>
          </a:ln>
        </p:spPr>
      </p:sp>
      <p:sp>
        <p:nvSpPr>
          <p:cNvPr id="11" name="Text 8"/>
          <p:cNvSpPr txBox="1"/>
          <p:nvPr/>
        </p:nvSpPr>
        <p:spPr>
          <a:xfrm>
            <a:off x="7863840" y="3319272"/>
            <a:ext cx="3550615" cy="256032"/>
          </a:xfrm>
          <a:prstGeom prst="rect">
            <a:avLst/>
          </a:prstGeom>
          <a:noFill/>
          <a:ln/>
        </p:spPr>
        <p:txBody>
          <a:bodyPr wrap="square" lIns="0" tIns="0" rIns="0" bIns="0" rtlCol="0" anchor="ctr"/>
          <a:lstStyle/>
          <a:p>
            <a:pPr marL="0" indent="0">
              <a:buNone/>
            </a:pPr>
            <a:r>
              <a:rPr lang="en-US" sz="1100" b="1" kern="0" spc="200" dirty="0">
                <a:solidFill>
                  <a:schemeClr val="accent1"/>
                </a:solidFill>
              </a:rPr>
              <a:t>WHY IT MATTERS</a:t>
            </a:r>
            <a:endParaRPr lang="en-US" sz="1100" dirty="0"/>
          </a:p>
        </p:txBody>
      </p:sp>
      <p:sp>
        <p:nvSpPr>
          <p:cNvPr id="12" name="Text 9"/>
          <p:cNvSpPr txBox="1"/>
          <p:nvPr/>
        </p:nvSpPr>
        <p:spPr>
          <a:xfrm>
            <a:off x="7863840" y="3593592"/>
            <a:ext cx="3550615" cy="658368"/>
          </a:xfrm>
          <a:prstGeom prst="rect">
            <a:avLst/>
          </a:prstGeom>
          <a:noFill/>
          <a:ln/>
        </p:spPr>
        <p:txBody>
          <a:bodyPr wrap="square" lIns="0" tIns="0" rIns="0" bIns="0" rtlCol="0" anchor="t"/>
          <a:lstStyle/>
          <a:p>
            <a:pPr marL="0" indent="0">
              <a:buNone/>
            </a:pPr>
            <a:r>
              <a:rPr lang="en-US" sz="1500" dirty="0">
                <a:solidFill>
                  <a:schemeClr val="tx1"/>
                </a:solidFill>
              </a:rPr>
              <a:t>Only marked findings export. Nothing is implied by what’s left out.</a:t>
            </a:r>
            <a:endParaRPr lang="en-US" sz="1500" dirty="0"/>
          </a:p>
        </p:txBody>
      </p:sp>
      <p:sp>
        <p:nvSpPr>
          <p:cNvPr id="13" name="GUARDRAIL card"/>
          <p:cNvSpPr/>
          <p:nvPr/>
        </p:nvSpPr>
        <p:spPr>
          <a:xfrm>
            <a:off x="7635240" y="4562856"/>
            <a:ext cx="4007815" cy="1508760"/>
          </a:xfrm>
          <a:prstGeom prst="roundRect">
            <a:avLst>
              <a:gd name="adj" fmla="val 4848"/>
            </a:avLst>
          </a:prstGeom>
          <a:solidFill>
            <a:schemeClr val="tx2"/>
          </a:solidFill>
          <a:ln w="12700">
            <a:solidFill>
              <a:schemeClr val="tx2"/>
            </a:solidFill>
            <a:prstDash val="solid"/>
          </a:ln>
        </p:spPr>
      </p:sp>
      <p:sp>
        <p:nvSpPr>
          <p:cNvPr id="14" name="Text 11"/>
          <p:cNvSpPr txBox="1"/>
          <p:nvPr/>
        </p:nvSpPr>
        <p:spPr>
          <a:xfrm>
            <a:off x="7863840" y="4709160"/>
            <a:ext cx="3550615"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GUARDRAIL</a:t>
            </a:r>
            <a:endParaRPr lang="en-US" sz="1100" dirty="0"/>
          </a:p>
        </p:txBody>
      </p:sp>
      <p:sp>
        <p:nvSpPr>
          <p:cNvPr id="15" name="Text 12"/>
          <p:cNvSpPr txBox="1"/>
          <p:nvPr/>
        </p:nvSpPr>
        <p:spPr>
          <a:xfrm>
            <a:off x="7863840" y="4983480"/>
            <a:ext cx="3550615" cy="978408"/>
          </a:xfrm>
          <a:prstGeom prst="rect">
            <a:avLst/>
          </a:prstGeom>
          <a:noFill/>
          <a:ln/>
        </p:spPr>
        <p:txBody>
          <a:bodyPr wrap="square" lIns="0" tIns="0" rIns="0" bIns="0" rtlCol="0" anchor="t"/>
          <a:lstStyle/>
          <a:p>
            <a:pPr marL="0" indent="0">
              <a:buNone/>
            </a:pPr>
            <a:r>
              <a:rPr lang="en-US" sz="1500" dirty="0">
                <a:solidFill>
                  <a:schemeClr val="bg1"/>
                </a:solidFill>
              </a:rPr>
              <a:t>Flags phrases to reconsider: ‘low risk’, ‘not suicidal’, no-harm contracts, scores.</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19</a:t>
            </a:fld>
            <a:endParaRPr lang="en-US"/>
          </a:p>
        </p:txBody>
      </p:sp>
      <p:pic>
        <p:nvPicPr>
          <p:cNvPr id="16" name="narration 19">
            <a:hlinkClick r:id="" action="ppaction://media"/>
            <a:extLst>
              <a:ext uri="{FF2B5EF4-FFF2-40B4-BE49-F238E27FC236}">
                <a16:creationId xmlns:a16="http://schemas.microsoft.com/office/drawing/2014/main" id="{2DD74839-90ED-3729-0924-DCCD0E7754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000"/>
    </mc:Choice>
    <mc:Fallback>
      <p:transition spd="slow" advTm="3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80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Preview, copy, paste</a:t>
            </a:r>
            <a:endParaRPr lang="en-US" sz="3400" dirty="0"/>
          </a:p>
        </p:txBody>
      </p:sp>
      <p:sp>
        <p:nvSpPr>
          <p:cNvPr id="4"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20</a:t>
            </a:fld>
            <a:endParaRPr lang="en-US"/>
          </a:p>
        </p:txBody>
      </p:sp>
      <p:sp>
        <p:nvSpPr>
          <p:cNvPr id="5" name="ASQ fact 1"/>
          <p:cNvSpPr/>
          <p:nvPr/>
        </p:nvSpPr>
        <p:spPr>
          <a:xfrm>
            <a:off x="548640" y="1371600"/>
            <a:ext cx="2633472" cy="4206240"/>
          </a:xfrm>
          <a:prstGeom prst="roundRect">
            <a:avLst>
              <a:gd name="adj" fmla="val 5634"/>
            </a:avLst>
          </a:prstGeom>
          <a:solidFill>
            <a:schemeClr val="bg2"/>
          </a:solidFill>
          <a:ln w="12700">
            <a:solidFill>
              <a:schemeClr val="bg2"/>
            </a:solidFill>
            <a:prstDash val="solid"/>
          </a:ln>
        </p:spPr>
        <p:txBody>
          <a:bodyPr/>
          <a:lstStyle/>
          <a:p>
            <a:endParaRPr/>
          </a:p>
        </p:txBody>
      </p:sp>
      <p:sp>
        <p:nvSpPr>
          <p:cNvPr id="6" name="badge 1"/>
          <p:cNvSpPr/>
          <p:nvPr/>
        </p:nvSpPr>
        <p:spPr>
          <a:xfrm>
            <a:off x="777240" y="1554480"/>
            <a:ext cx="457200" cy="457200"/>
          </a:xfrm>
          <a:prstGeom prst="ellipse">
            <a:avLst/>
          </a:prstGeom>
          <a:solidFill>
            <a:schemeClr val="tx2"/>
          </a:solidFill>
          <a:ln w="12700">
            <a:solidFill>
              <a:schemeClr val="tx2"/>
            </a:solidFill>
            <a:prstDash val="solid"/>
          </a:ln>
        </p:spPr>
        <p:txBody>
          <a:bodyPr/>
          <a:lstStyle/>
          <a:p>
            <a:endParaRPr/>
          </a:p>
        </p:txBody>
      </p:sp>
      <p:sp>
        <p:nvSpPr>
          <p:cNvPr id="7" name="Text 2"/>
          <p:cNvSpPr txBox="1"/>
          <p:nvPr/>
        </p:nvSpPr>
        <p:spPr>
          <a:xfrm>
            <a:off x="777240" y="1554480"/>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8" name="Text 3"/>
          <p:cNvSpPr txBox="1"/>
          <p:nvPr/>
        </p:nvSpPr>
        <p:spPr>
          <a:xfrm>
            <a:off x="777240" y="2121408"/>
            <a:ext cx="2240280" cy="384048"/>
          </a:xfrm>
          <a:prstGeom prst="rect">
            <a:avLst/>
          </a:prstGeom>
          <a:noFill/>
          <a:ln/>
        </p:spPr>
        <p:txBody>
          <a:bodyPr wrap="square" lIns="0" tIns="0" rIns="0" bIns="0" rtlCol="0" anchor="ctr"/>
          <a:lstStyle/>
          <a:p>
            <a:pPr marL="0" indent="0">
              <a:buNone/>
            </a:pPr>
            <a:r>
              <a:rPr lang="en-US" sz="1800" b="1" dirty="0">
                <a:solidFill>
                  <a:schemeClr val="tx2"/>
                </a:solidFill>
              </a:rPr>
              <a:t>Write your narrative</a:t>
            </a:r>
            <a:endParaRPr lang="en-US" sz="1900" dirty="0"/>
          </a:p>
        </p:txBody>
      </p:sp>
      <p:sp>
        <p:nvSpPr>
          <p:cNvPr id="9" name="Text 4"/>
          <p:cNvSpPr txBox="1"/>
          <p:nvPr/>
        </p:nvSpPr>
        <p:spPr>
          <a:xfrm>
            <a:off x="777240" y="2514600"/>
            <a:ext cx="2240280" cy="868680"/>
          </a:xfrm>
          <a:prstGeom prst="rect">
            <a:avLst/>
          </a:prstGeom>
          <a:noFill/>
          <a:ln/>
        </p:spPr>
        <p:txBody>
          <a:bodyPr wrap="square" lIns="0" tIns="0" rIns="0" bIns="0" rtlCol="0" anchor="ctr"/>
          <a:lstStyle/>
          <a:p>
            <a:pPr marL="0" indent="0">
              <a:buNone/>
            </a:pPr>
            <a:r>
              <a:rPr lang="en-US" sz="1400" dirty="0">
                <a:solidFill>
                  <a:schemeClr val="tx1"/>
                </a:solidFill>
              </a:rPr>
              <a:t>In the Record section, at the bottom of the app.</a:t>
            </a:r>
            <a:endParaRPr lang="en-US" sz="1500" dirty="0"/>
          </a:p>
        </p:txBody>
      </p:sp>
      <p:sp>
        <p:nvSpPr>
          <p:cNvPr id="10" name="screenshot frame"/>
          <p:cNvSpPr/>
          <p:nvPr/>
        </p:nvSpPr>
        <p:spPr>
          <a:xfrm>
            <a:off x="704088" y="3474720"/>
            <a:ext cx="2322576" cy="1394956"/>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11" name="Picture 25" descr="n-ph5.png"/>
          <p:cNvPicPr>
            <a:picLocks noChangeAspect="1"/>
          </p:cNvPicPr>
          <p:nvPr/>
        </p:nvPicPr>
        <p:blipFill>
          <a:blip r:embed="rId5"/>
          <a:stretch>
            <a:fillRect/>
          </a:stretch>
        </p:blipFill>
        <p:spPr>
          <a:xfrm>
            <a:off x="749808" y="3520440"/>
            <a:ext cx="2231136" cy="1303516"/>
          </a:xfrm>
          <a:prstGeom prst="rect">
            <a:avLst/>
          </a:prstGeom>
        </p:spPr>
      </p:pic>
      <p:sp>
        <p:nvSpPr>
          <p:cNvPr id="12" name="ASQ fact 1"/>
          <p:cNvSpPr/>
          <p:nvPr/>
        </p:nvSpPr>
        <p:spPr>
          <a:xfrm>
            <a:off x="3364992" y="1371600"/>
            <a:ext cx="2633472" cy="4206240"/>
          </a:xfrm>
          <a:prstGeom prst="roundRect">
            <a:avLst>
              <a:gd name="adj" fmla="val 5634"/>
            </a:avLst>
          </a:prstGeom>
          <a:solidFill>
            <a:schemeClr val="bg2"/>
          </a:solidFill>
          <a:ln w="12700">
            <a:solidFill>
              <a:schemeClr val="bg2"/>
            </a:solidFill>
            <a:prstDash val="solid"/>
          </a:ln>
        </p:spPr>
        <p:txBody>
          <a:bodyPr/>
          <a:lstStyle/>
          <a:p>
            <a:endParaRPr/>
          </a:p>
        </p:txBody>
      </p:sp>
      <p:sp>
        <p:nvSpPr>
          <p:cNvPr id="13" name="badge 1"/>
          <p:cNvSpPr/>
          <p:nvPr/>
        </p:nvSpPr>
        <p:spPr>
          <a:xfrm>
            <a:off x="3593592" y="1554480"/>
            <a:ext cx="457200" cy="457200"/>
          </a:xfrm>
          <a:prstGeom prst="ellipse">
            <a:avLst/>
          </a:prstGeom>
          <a:solidFill>
            <a:schemeClr val="tx2"/>
          </a:solidFill>
          <a:ln w="12700">
            <a:solidFill>
              <a:schemeClr val="tx2"/>
            </a:solidFill>
            <a:prstDash val="solid"/>
          </a:ln>
        </p:spPr>
        <p:txBody>
          <a:bodyPr/>
          <a:lstStyle/>
          <a:p>
            <a:endParaRPr/>
          </a:p>
        </p:txBody>
      </p:sp>
      <p:sp>
        <p:nvSpPr>
          <p:cNvPr id="14" name="Text 2"/>
          <p:cNvSpPr txBox="1"/>
          <p:nvPr/>
        </p:nvSpPr>
        <p:spPr>
          <a:xfrm>
            <a:off x="3593592" y="1554480"/>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5" name="Text 3"/>
          <p:cNvSpPr txBox="1"/>
          <p:nvPr/>
        </p:nvSpPr>
        <p:spPr>
          <a:xfrm>
            <a:off x="3593592" y="2121408"/>
            <a:ext cx="2240280" cy="384048"/>
          </a:xfrm>
          <a:prstGeom prst="rect">
            <a:avLst/>
          </a:prstGeom>
          <a:noFill/>
          <a:ln/>
        </p:spPr>
        <p:txBody>
          <a:bodyPr wrap="square" lIns="0" tIns="0" rIns="0" bIns="0" rtlCol="0" anchor="ctr"/>
          <a:lstStyle/>
          <a:p>
            <a:pPr marL="0" indent="0">
              <a:buNone/>
            </a:pPr>
            <a:r>
              <a:rPr lang="en-US" sz="1800" b="1" dirty="0">
                <a:solidFill>
                  <a:schemeClr val="tx2"/>
                </a:solidFill>
              </a:rPr>
              <a:t>Preview</a:t>
            </a:r>
            <a:endParaRPr lang="en-US" sz="1900" dirty="0"/>
          </a:p>
        </p:txBody>
      </p:sp>
      <p:sp>
        <p:nvSpPr>
          <p:cNvPr id="16" name="Text 4"/>
          <p:cNvSpPr txBox="1"/>
          <p:nvPr/>
        </p:nvSpPr>
        <p:spPr>
          <a:xfrm>
            <a:off x="3593592" y="2514600"/>
            <a:ext cx="2240280" cy="868680"/>
          </a:xfrm>
          <a:prstGeom prst="rect">
            <a:avLst/>
          </a:prstGeom>
          <a:noFill/>
          <a:ln/>
        </p:spPr>
        <p:txBody>
          <a:bodyPr wrap="square" lIns="0" tIns="0" rIns="0" bIns="0" rtlCol="0" anchor="ctr"/>
          <a:lstStyle/>
          <a:p>
            <a:pPr marL="0" indent="0">
              <a:buNone/>
            </a:pPr>
            <a:r>
              <a:rPr lang="en-US" sz="1400" dirty="0">
                <a:solidFill>
                  <a:schemeClr val="tx1"/>
                </a:solidFill>
              </a:rPr>
              <a:t>See exactly what will paste: template, findings, then your narrative.</a:t>
            </a:r>
            <a:endParaRPr lang="en-US" sz="1500" dirty="0"/>
          </a:p>
        </p:txBody>
      </p:sp>
      <p:sp>
        <p:nvSpPr>
          <p:cNvPr id="17" name="screenshot frame"/>
          <p:cNvSpPr/>
          <p:nvPr/>
        </p:nvSpPr>
        <p:spPr>
          <a:xfrm>
            <a:off x="3698748" y="3474720"/>
            <a:ext cx="1965959" cy="1965959"/>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18" name="Picture 26" descr="n-preview.png"/>
          <p:cNvPicPr>
            <a:picLocks noChangeAspect="1"/>
          </p:cNvPicPr>
          <p:nvPr/>
        </p:nvPicPr>
        <p:blipFill>
          <a:blip r:embed="rId6"/>
          <a:stretch>
            <a:fillRect/>
          </a:stretch>
        </p:blipFill>
        <p:spPr>
          <a:xfrm>
            <a:off x="3744468" y="3520440"/>
            <a:ext cx="1874519" cy="1874519"/>
          </a:xfrm>
          <a:prstGeom prst="rect">
            <a:avLst/>
          </a:prstGeom>
        </p:spPr>
      </p:pic>
      <p:sp>
        <p:nvSpPr>
          <p:cNvPr id="19" name="ASQ fact 1"/>
          <p:cNvSpPr/>
          <p:nvPr/>
        </p:nvSpPr>
        <p:spPr>
          <a:xfrm>
            <a:off x="6181344" y="1371600"/>
            <a:ext cx="2633472" cy="4206240"/>
          </a:xfrm>
          <a:prstGeom prst="roundRect">
            <a:avLst>
              <a:gd name="adj" fmla="val 5634"/>
            </a:avLst>
          </a:prstGeom>
          <a:solidFill>
            <a:schemeClr val="bg2"/>
          </a:solidFill>
          <a:ln w="12700">
            <a:solidFill>
              <a:schemeClr val="bg2"/>
            </a:solidFill>
            <a:prstDash val="solid"/>
          </a:ln>
        </p:spPr>
        <p:txBody>
          <a:bodyPr/>
          <a:lstStyle/>
          <a:p>
            <a:endParaRPr/>
          </a:p>
        </p:txBody>
      </p:sp>
      <p:sp>
        <p:nvSpPr>
          <p:cNvPr id="20" name="badge 1"/>
          <p:cNvSpPr/>
          <p:nvPr/>
        </p:nvSpPr>
        <p:spPr>
          <a:xfrm>
            <a:off x="6409944" y="1554480"/>
            <a:ext cx="457200" cy="457200"/>
          </a:xfrm>
          <a:prstGeom prst="ellipse">
            <a:avLst/>
          </a:prstGeom>
          <a:solidFill>
            <a:schemeClr val="tx2"/>
          </a:solidFill>
          <a:ln w="12700">
            <a:solidFill>
              <a:schemeClr val="tx2"/>
            </a:solidFill>
            <a:prstDash val="solid"/>
          </a:ln>
        </p:spPr>
        <p:txBody>
          <a:bodyPr/>
          <a:lstStyle/>
          <a:p>
            <a:endParaRPr/>
          </a:p>
        </p:txBody>
      </p:sp>
      <p:sp>
        <p:nvSpPr>
          <p:cNvPr id="21" name="Text 2"/>
          <p:cNvSpPr txBox="1"/>
          <p:nvPr/>
        </p:nvSpPr>
        <p:spPr>
          <a:xfrm>
            <a:off x="6409944" y="1554480"/>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22" name="Text 3"/>
          <p:cNvSpPr txBox="1"/>
          <p:nvPr/>
        </p:nvSpPr>
        <p:spPr>
          <a:xfrm>
            <a:off x="6409944" y="2121408"/>
            <a:ext cx="2240280" cy="384048"/>
          </a:xfrm>
          <a:prstGeom prst="rect">
            <a:avLst/>
          </a:prstGeom>
          <a:noFill/>
          <a:ln/>
        </p:spPr>
        <p:txBody>
          <a:bodyPr wrap="square" lIns="0" tIns="0" rIns="0" bIns="0" rtlCol="0" anchor="ctr"/>
          <a:lstStyle/>
          <a:p>
            <a:pPr marL="0" indent="0">
              <a:buNone/>
            </a:pPr>
            <a:r>
              <a:rPr lang="en-US" sz="1800" b="1" dirty="0">
                <a:solidFill>
                  <a:schemeClr val="tx2"/>
                </a:solidFill>
              </a:rPr>
              <a:t>Copy export</a:t>
            </a:r>
            <a:endParaRPr lang="en-US" sz="1900" dirty="0"/>
          </a:p>
        </p:txBody>
      </p:sp>
      <p:sp>
        <p:nvSpPr>
          <p:cNvPr id="23" name="Text 4"/>
          <p:cNvSpPr txBox="1"/>
          <p:nvPr/>
        </p:nvSpPr>
        <p:spPr>
          <a:xfrm>
            <a:off x="6409944" y="2514600"/>
            <a:ext cx="2240280" cy="868680"/>
          </a:xfrm>
          <a:prstGeom prst="rect">
            <a:avLst/>
          </a:prstGeom>
          <a:noFill/>
          <a:ln/>
        </p:spPr>
        <p:txBody>
          <a:bodyPr wrap="square" lIns="0" tIns="0" rIns="0" bIns="0" rtlCol="0" anchor="ctr"/>
          <a:lstStyle/>
          <a:p>
            <a:pPr marL="0" indent="0">
              <a:buNone/>
            </a:pPr>
            <a:r>
              <a:rPr lang="en-US" sz="1400" dirty="0">
                <a:solidFill>
                  <a:schemeClr val="tx1"/>
                </a:solidFill>
              </a:rPr>
              <a:t>You’ll see “Copied.” Choose Keep for now until you’ve pasted.</a:t>
            </a:r>
            <a:endParaRPr lang="en-US" sz="1500" dirty="0"/>
          </a:p>
        </p:txBody>
      </p:sp>
      <p:sp>
        <p:nvSpPr>
          <p:cNvPr id="24" name="screenshot frame"/>
          <p:cNvSpPr/>
          <p:nvPr/>
        </p:nvSpPr>
        <p:spPr>
          <a:xfrm>
            <a:off x="6336792" y="3474720"/>
            <a:ext cx="2322576" cy="952367"/>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txBody>
          <a:bodyPr/>
          <a:lstStyle/>
          <a:p>
            <a:endParaRPr/>
          </a:p>
        </p:txBody>
      </p:sp>
      <p:pic>
        <p:nvPicPr>
          <p:cNvPr id="25" name="Picture 27" descr="n-copied.png"/>
          <p:cNvPicPr>
            <a:picLocks noChangeAspect="1"/>
          </p:cNvPicPr>
          <p:nvPr/>
        </p:nvPicPr>
        <p:blipFill>
          <a:blip r:embed="rId7"/>
          <a:stretch>
            <a:fillRect/>
          </a:stretch>
        </p:blipFill>
        <p:spPr>
          <a:xfrm>
            <a:off x="6382512" y="3520440"/>
            <a:ext cx="2231136" cy="860927"/>
          </a:xfrm>
          <a:prstGeom prst="rect">
            <a:avLst/>
          </a:prstGeom>
        </p:spPr>
      </p:pic>
      <p:sp>
        <p:nvSpPr>
          <p:cNvPr id="26" name="ASQ fact 1"/>
          <p:cNvSpPr/>
          <p:nvPr/>
        </p:nvSpPr>
        <p:spPr>
          <a:xfrm>
            <a:off x="8997696" y="1371600"/>
            <a:ext cx="2633472" cy="4206240"/>
          </a:xfrm>
          <a:prstGeom prst="roundRect">
            <a:avLst>
              <a:gd name="adj" fmla="val 5634"/>
            </a:avLst>
          </a:prstGeom>
          <a:solidFill>
            <a:schemeClr val="bg2"/>
          </a:solidFill>
          <a:ln w="12700">
            <a:solidFill>
              <a:schemeClr val="bg2"/>
            </a:solidFill>
            <a:prstDash val="solid"/>
          </a:ln>
        </p:spPr>
        <p:txBody>
          <a:bodyPr/>
          <a:lstStyle/>
          <a:p>
            <a:endParaRPr/>
          </a:p>
        </p:txBody>
      </p:sp>
      <p:sp>
        <p:nvSpPr>
          <p:cNvPr id="27" name="badge 1"/>
          <p:cNvSpPr/>
          <p:nvPr/>
        </p:nvSpPr>
        <p:spPr>
          <a:xfrm>
            <a:off x="9226296" y="1554480"/>
            <a:ext cx="457200" cy="457200"/>
          </a:xfrm>
          <a:prstGeom prst="ellipse">
            <a:avLst/>
          </a:prstGeom>
          <a:solidFill>
            <a:schemeClr val="tx2"/>
          </a:solidFill>
          <a:ln w="12700">
            <a:solidFill>
              <a:schemeClr val="tx2"/>
            </a:solidFill>
            <a:prstDash val="solid"/>
          </a:ln>
        </p:spPr>
        <p:txBody>
          <a:bodyPr/>
          <a:lstStyle/>
          <a:p>
            <a:endParaRPr/>
          </a:p>
        </p:txBody>
      </p:sp>
      <p:sp>
        <p:nvSpPr>
          <p:cNvPr id="28" name="Text 2"/>
          <p:cNvSpPr txBox="1"/>
          <p:nvPr/>
        </p:nvSpPr>
        <p:spPr>
          <a:xfrm>
            <a:off x="9226296" y="1554480"/>
            <a:ext cx="457200" cy="457200"/>
          </a:xfrm>
          <a:prstGeom prst="rect">
            <a:avLst/>
          </a:prstGeom>
          <a:no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29" name="Text 3"/>
          <p:cNvSpPr txBox="1"/>
          <p:nvPr/>
        </p:nvSpPr>
        <p:spPr>
          <a:xfrm>
            <a:off x="9226296" y="2121408"/>
            <a:ext cx="2240280" cy="384048"/>
          </a:xfrm>
          <a:prstGeom prst="rect">
            <a:avLst/>
          </a:prstGeom>
          <a:noFill/>
          <a:ln/>
        </p:spPr>
        <p:txBody>
          <a:bodyPr wrap="square" lIns="0" tIns="0" rIns="0" bIns="0" rtlCol="0" anchor="ctr"/>
          <a:lstStyle/>
          <a:p>
            <a:pPr marL="0" indent="0">
              <a:buNone/>
            </a:pPr>
            <a:r>
              <a:rPr lang="en-US" sz="1800" b="1" dirty="0">
                <a:solidFill>
                  <a:schemeClr val="tx2"/>
                </a:solidFill>
              </a:rPr>
              <a:t>Paste, check, clear</a:t>
            </a:r>
            <a:endParaRPr lang="en-US" sz="1900" dirty="0"/>
          </a:p>
        </p:txBody>
      </p:sp>
      <p:sp>
        <p:nvSpPr>
          <p:cNvPr id="30" name="Text 4"/>
          <p:cNvSpPr txBox="1"/>
          <p:nvPr/>
        </p:nvSpPr>
        <p:spPr>
          <a:xfrm>
            <a:off x="9226296" y="2514600"/>
            <a:ext cx="2240280" cy="868680"/>
          </a:xfrm>
          <a:prstGeom prst="rect">
            <a:avLst/>
          </a:prstGeom>
          <a:noFill/>
          <a:ln/>
        </p:spPr>
        <p:txBody>
          <a:bodyPr wrap="square" lIns="0" tIns="0" rIns="0" bIns="0" rtlCol="0" anchor="ctr"/>
          <a:lstStyle/>
          <a:p>
            <a:pPr marL="0" indent="0">
              <a:buNone/>
            </a:pPr>
            <a:r>
              <a:rPr lang="en-US" sz="1400" dirty="0">
                <a:solidFill>
                  <a:schemeClr val="tx1"/>
                </a:solidFill>
              </a:rPr>
              <a:t>Paste it, check it all came across, then come back and Clear.</a:t>
            </a:r>
            <a:endParaRPr lang="en-US" sz="1500" dirty="0"/>
          </a:p>
        </p:txBody>
      </p:sp>
      <p:sp>
        <p:nvSpPr>
          <p:cNvPr id="31" name="ASQ read 2"/>
          <p:cNvSpPr/>
          <p:nvPr/>
        </p:nvSpPr>
        <p:spPr>
          <a:xfrm>
            <a:off x="9198864" y="3520440"/>
            <a:ext cx="2231136" cy="868680"/>
          </a:xfrm>
          <a:prstGeom prst="roundRect">
            <a:avLst>
              <a:gd name="adj" fmla="val 7059"/>
            </a:avLst>
          </a:prstGeom>
          <a:solidFill>
            <a:schemeClr val="accent4"/>
          </a:solidFill>
          <a:ln w="12700">
            <a:solidFill>
              <a:schemeClr val="accent4"/>
            </a:solidFill>
            <a:prstDash val="solid"/>
          </a:ln>
        </p:spPr>
        <p:txBody>
          <a:bodyPr/>
          <a:lstStyle/>
          <a:p>
            <a:endParaRPr/>
          </a:p>
        </p:txBody>
      </p:sp>
      <p:sp>
        <p:nvSpPr>
          <p:cNvPr id="32" name="Text 13"/>
          <p:cNvSpPr txBox="1"/>
          <p:nvPr/>
        </p:nvSpPr>
        <p:spPr>
          <a:xfrm>
            <a:off x="9363456" y="3520440"/>
            <a:ext cx="1920240" cy="868680"/>
          </a:xfrm>
          <a:prstGeom prst="rect">
            <a:avLst/>
          </a:prstGeom>
          <a:noFill/>
          <a:ln/>
        </p:spPr>
        <p:txBody>
          <a:bodyPr wrap="square" lIns="0" tIns="0" rIns="0" bIns="0" rtlCol="0" anchor="ctr"/>
          <a:lstStyle/>
          <a:p>
            <a:pPr marL="0" indent="0">
              <a:buNone/>
            </a:pPr>
            <a:r>
              <a:rPr lang="en-US" sz="1500" b="1" dirty="0">
                <a:solidFill>
                  <a:schemeClr val="tx1"/>
                </a:solidFill>
              </a:rPr>
              <a:t>For now</a:t>
            </a:r>
            <a:endParaRPr lang="en-US" sz="1500" dirty="0"/>
          </a:p>
          <a:p>
            <a:pPr marL="0" indent="0">
              <a:buNone/>
            </a:pPr>
            <a:r>
              <a:rPr lang="en-US" sz="1500" b="0" dirty="0">
                <a:solidFill>
                  <a:schemeClr val="tx1"/>
                </a:solidFill>
              </a:rPr>
              <a:t>a Word document</a:t>
            </a:r>
            <a:endParaRPr lang="en-US" sz="1500" dirty="0"/>
          </a:p>
        </p:txBody>
      </p:sp>
      <p:sp>
        <p:nvSpPr>
          <p:cNvPr id="33" name="ASQ read 3"/>
          <p:cNvSpPr/>
          <p:nvPr/>
        </p:nvSpPr>
        <p:spPr>
          <a:xfrm>
            <a:off x="9198864" y="4526280"/>
            <a:ext cx="2231136" cy="868680"/>
          </a:xfrm>
          <a:prstGeom prst="roundRect">
            <a:avLst>
              <a:gd name="adj" fmla="val 7059"/>
            </a:avLst>
          </a:prstGeom>
          <a:solidFill>
            <a:schemeClr val="tx2"/>
          </a:solidFill>
          <a:ln w="12700">
            <a:solidFill>
              <a:schemeClr val="tx2"/>
            </a:solidFill>
            <a:prstDash val="solid"/>
          </a:ln>
        </p:spPr>
        <p:txBody>
          <a:bodyPr/>
          <a:lstStyle/>
          <a:p>
            <a:endParaRPr/>
          </a:p>
        </p:txBody>
      </p:sp>
      <p:sp>
        <p:nvSpPr>
          <p:cNvPr id="34" name="Text 17"/>
          <p:cNvSpPr txBox="1"/>
          <p:nvPr/>
        </p:nvSpPr>
        <p:spPr>
          <a:xfrm>
            <a:off x="9363456" y="4526280"/>
            <a:ext cx="1920240" cy="868680"/>
          </a:xfrm>
          <a:prstGeom prst="rect">
            <a:avLst/>
          </a:prstGeom>
          <a:noFill/>
          <a:ln/>
        </p:spPr>
        <p:txBody>
          <a:bodyPr wrap="square" lIns="0" tIns="0" rIns="0" bIns="0" rtlCol="0" anchor="ctr"/>
          <a:lstStyle/>
          <a:p>
            <a:pPr marL="0" indent="0">
              <a:buNone/>
            </a:pPr>
            <a:r>
              <a:rPr lang="en-US" sz="1500" b="1" dirty="0">
                <a:solidFill>
                  <a:schemeClr val="bg1"/>
                </a:solidFill>
              </a:rPr>
              <a:t>At launch</a:t>
            </a:r>
            <a:endParaRPr lang="en-US" sz="1500" dirty="0"/>
          </a:p>
          <a:p>
            <a:pPr marL="0" indent="0">
              <a:buNone/>
            </a:pPr>
            <a:r>
              <a:rPr lang="en-US" sz="1500" b="0" dirty="0">
                <a:solidFill>
                  <a:schemeClr val="bg1"/>
                </a:solidFill>
              </a:rPr>
              <a:t>the ePCR</a:t>
            </a:r>
            <a:endParaRPr lang="en-US" sz="1500" dirty="0"/>
          </a:p>
        </p:txBody>
      </p:sp>
      <p:sp>
        <p:nvSpPr>
          <p:cNvPr id="35" name="takeaway"/>
          <p:cNvSpPr/>
          <p:nvPr/>
        </p:nvSpPr>
        <p:spPr>
          <a:xfrm>
            <a:off x="548640" y="5760720"/>
            <a:ext cx="11091672" cy="548640"/>
          </a:xfrm>
          <a:prstGeom prst="roundRect">
            <a:avLst>
              <a:gd name="adj" fmla="val 10667"/>
            </a:avLst>
          </a:prstGeom>
          <a:solidFill>
            <a:schemeClr val="accent4"/>
          </a:solidFill>
          <a:ln w="12700">
            <a:solidFill>
              <a:schemeClr val="accent4"/>
            </a:solidFill>
            <a:prstDash val="solid"/>
          </a:ln>
        </p:spPr>
      </p:sp>
      <p:sp>
        <p:nvSpPr>
          <p:cNvPr id="36" name="Text 46"/>
          <p:cNvSpPr txBox="1"/>
          <p:nvPr/>
        </p:nvSpPr>
        <p:spPr>
          <a:xfrm>
            <a:off x="822960" y="5760720"/>
            <a:ext cx="10543032" cy="548640"/>
          </a:xfrm>
          <a:prstGeom prst="rect">
            <a:avLst/>
          </a:prstGeom>
          <a:noFill/>
          <a:ln/>
        </p:spPr>
        <p:txBody>
          <a:bodyPr wrap="square" lIns="0" tIns="0" rIns="0" bIns="0" rtlCol="0" anchor="ctr"/>
          <a:lstStyle/>
          <a:p>
            <a:pPr marL="0" indent="0">
              <a:buNone/>
            </a:pPr>
            <a:r>
              <a:rPr lang="en-US" sz="1700" b="1" dirty="0">
                <a:solidFill>
                  <a:schemeClr val="accent1"/>
                </a:solidFill>
              </a:rPr>
              <a:t>Copy blocked?  </a:t>
            </a:r>
            <a:r>
              <a:rPr lang="en-US" sz="1700" dirty="0">
                <a:solidFill>
                  <a:schemeClr val="tx2"/>
                </a:solidFill>
              </a:rPr>
              <a:t>The preview opens on its own. Highlight the text, press Ctrl+C, and paste as usual.</a:t>
            </a:r>
            <a:endParaRPr lang="en-US" sz="1700" dirty="0"/>
          </a:p>
        </p:txBody>
      </p:sp>
      <p:pic>
        <p:nvPicPr>
          <p:cNvPr id="37" name="narration 20">
            <a:hlinkClick r:id="" action="ppaction://media"/>
            <a:extLst>
              <a:ext uri="{FF2B5EF4-FFF2-40B4-BE49-F238E27FC236}">
                <a16:creationId xmlns:a16="http://schemas.microsoft.com/office/drawing/2014/main" id="{2DD4D0D7-6D4E-7BCC-AEFB-8C28C538E4D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4600"/>
    </mc:Choice>
    <mc:Fallback>
      <p:transition spd="slow" advTm="54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3376"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A worked call · The call</a:t>
            </a:r>
            <a:endParaRPr lang="en-US" sz="3400" dirty="0"/>
          </a:p>
        </p:txBody>
      </p:sp>
      <p:sp>
        <p:nvSpPr>
          <p:cNvPr id="3" name="vignette"/>
          <p:cNvSpPr/>
          <p:nvPr/>
        </p:nvSpPr>
        <p:spPr>
          <a:xfrm>
            <a:off x="548640" y="1417320"/>
            <a:ext cx="4069080" cy="4754880"/>
          </a:xfrm>
          <a:prstGeom prst="roundRect">
            <a:avLst>
              <a:gd name="adj" fmla="val 2247"/>
            </a:avLst>
          </a:prstGeom>
          <a:solidFill>
            <a:schemeClr val="bg2"/>
          </a:solidFill>
          <a:ln w="12700">
            <a:solidFill>
              <a:schemeClr val="bg2"/>
            </a:solidFill>
            <a:prstDash val="solid"/>
          </a:ln>
        </p:spPr>
      </p:sp>
      <p:sp>
        <p:nvSpPr>
          <p:cNvPr id="4" name="Text 2"/>
          <p:cNvSpPr txBox="1"/>
          <p:nvPr/>
        </p:nvSpPr>
        <p:spPr>
          <a:xfrm>
            <a:off x="822960" y="1645920"/>
            <a:ext cx="3520440" cy="274320"/>
          </a:xfrm>
          <a:prstGeom prst="rect">
            <a:avLst/>
          </a:prstGeom>
          <a:noFill/>
          <a:ln/>
        </p:spPr>
        <p:txBody>
          <a:bodyPr wrap="square" lIns="0" tIns="0" rIns="0" bIns="0" rtlCol="0" anchor="ctr"/>
          <a:lstStyle/>
          <a:p>
            <a:pPr marL="0" indent="0">
              <a:buNone/>
            </a:pPr>
            <a:r>
              <a:rPr lang="en-US" sz="1100" b="1" kern="0" spc="200" dirty="0">
                <a:solidFill>
                  <a:schemeClr val="accent1"/>
                </a:solidFill>
              </a:rPr>
              <a:t>THE CALL</a:t>
            </a:r>
            <a:endParaRPr lang="en-US" sz="1100" dirty="0"/>
          </a:p>
        </p:txBody>
      </p:sp>
      <p:sp>
        <p:nvSpPr>
          <p:cNvPr id="5" name="Text 3"/>
          <p:cNvSpPr txBox="1"/>
          <p:nvPr/>
        </p:nvSpPr>
        <p:spPr>
          <a:xfrm>
            <a:off x="822960" y="2011680"/>
            <a:ext cx="3520440" cy="3931920"/>
          </a:xfrm>
          <a:prstGeom prst="rect">
            <a:avLst/>
          </a:prstGeom>
          <a:noFill/>
          <a:ln/>
        </p:spPr>
        <p:txBody>
          <a:bodyPr wrap="square" lIns="0" tIns="0" rIns="0" bIns="0" rtlCol="0" anchor="t"/>
          <a:lstStyle/>
          <a:p>
            <a:pPr marL="0" indent="0">
              <a:spcAft>
                <a:spcPts val="1000"/>
              </a:spcAft>
              <a:buNone/>
            </a:pPr>
            <a:r>
              <a:rPr lang="en-US" sz="1700" dirty="0">
                <a:solidFill>
                  <a:schemeClr val="tx1"/>
                </a:solidFill>
              </a:rPr>
              <a:t>1730 · A brother calls 911 from out of state.</a:t>
            </a:r>
            <a:endParaRPr lang="en-US" sz="1700" dirty="0"/>
          </a:p>
          <a:p>
            <a:pPr marL="0" indent="0">
              <a:spcAft>
                <a:spcPts val="1000"/>
              </a:spcAft>
              <a:buNone/>
            </a:pPr>
            <a:r>
              <a:rPr lang="en-US" sz="1700" dirty="0">
                <a:solidFill>
                  <a:schemeClr val="tx1"/>
                </a:solidFill>
              </a:rPr>
              <a:t>A 54-year-old who lives alone and was laid off 3 weeks ago texted “you’d all be better off without me.”</a:t>
            </a:r>
            <a:endParaRPr lang="en-US" sz="1700" dirty="0"/>
          </a:p>
          <a:p>
            <a:pPr marL="0" indent="0">
              <a:spcAft>
                <a:spcPts val="1000"/>
              </a:spcAft>
              <a:buNone/>
            </a:pPr>
            <a:r>
              <a:rPr lang="en-US" sz="1700" dirty="0">
                <a:solidFill>
                  <a:schemeClr val="tx1"/>
                </a:solidFill>
              </a:rPr>
              <a:t>Police on scene. The patient reports a handgun in the bedroom.</a:t>
            </a:r>
            <a:endParaRPr lang="en-US" sz="1700" dirty="0"/>
          </a:p>
        </p:txBody>
      </p:sp>
      <p:sp>
        <p:nvSpPr>
          <p:cNvPr id="6" name="Text 4"/>
          <p:cNvSpPr txBox="1"/>
          <p:nvPr/>
        </p:nvSpPr>
        <p:spPr>
          <a:xfrm>
            <a:off x="4983480" y="1463040"/>
            <a:ext cx="3657600" cy="274320"/>
          </a:xfrm>
          <a:prstGeom prst="rect">
            <a:avLst/>
          </a:prstGeom>
          <a:noFill/>
          <a:ln/>
        </p:spPr>
        <p:txBody>
          <a:bodyPr wrap="square" lIns="0" tIns="0" rIns="0" bIns="0" rtlCol="0" anchor="ctr"/>
          <a:lstStyle/>
          <a:p>
            <a:pPr marL="0" indent="0">
              <a:buNone/>
            </a:pPr>
            <a:r>
              <a:rPr lang="en-US" sz="1100" b="1" kern="0" spc="200" dirty="0">
                <a:solidFill>
                  <a:schemeClr val="accent1"/>
                </a:solidFill>
              </a:rPr>
              <a:t>THE ASSESSMENT</a:t>
            </a:r>
            <a:endParaRPr lang="en-US" sz="1100" dirty="0"/>
          </a:p>
        </p:txBody>
      </p:sp>
      <p:sp>
        <p:nvSpPr>
          <p:cNvPr id="7" name="badge 1"/>
          <p:cNvSpPr/>
          <p:nvPr/>
        </p:nvSpPr>
        <p:spPr>
          <a:xfrm>
            <a:off x="4983480" y="2093976"/>
            <a:ext cx="475488" cy="475488"/>
          </a:xfrm>
          <a:prstGeom prst="ellipse">
            <a:avLst/>
          </a:prstGeom>
          <a:solidFill>
            <a:schemeClr val="tx2"/>
          </a:solidFill>
          <a:ln w="12700">
            <a:solidFill>
              <a:schemeClr val="tx2"/>
            </a:solidFill>
            <a:prstDash val="solid"/>
          </a:ln>
        </p:spPr>
      </p:sp>
      <p:sp>
        <p:nvSpPr>
          <p:cNvPr id="8" name="Text 6"/>
          <p:cNvSpPr txBox="1"/>
          <p:nvPr/>
        </p:nvSpPr>
        <p:spPr>
          <a:xfrm>
            <a:off x="4983480" y="2093976"/>
            <a:ext cx="475488" cy="475488"/>
          </a:xfrm>
          <a:prstGeom prst="rect">
            <a:avLst/>
          </a:prstGeom>
          <a:noFill/>
          <a:ln/>
        </p:spPr>
        <p:txBody>
          <a:bodyPr wrap="square" lIns="0" tIns="0" rIns="0" bIns="0" rtlCol="0" anchor="ctr"/>
          <a:lstStyle/>
          <a:p>
            <a:pPr marL="0" indent="0" algn="ctr">
              <a:buNone/>
            </a:pPr>
            <a:r>
              <a:rPr lang="en-US" sz="1700" b="1" dirty="0">
                <a:solidFill>
                  <a:schemeClr val="bg1"/>
                </a:solidFill>
              </a:rPr>
              <a:t>1</a:t>
            </a:r>
            <a:endParaRPr lang="en-US" sz="1700" dirty="0"/>
          </a:p>
        </p:txBody>
      </p:sp>
      <p:sp>
        <p:nvSpPr>
          <p:cNvPr id="9" name="step 1"/>
          <p:cNvSpPr/>
          <p:nvPr/>
        </p:nvSpPr>
        <p:spPr>
          <a:xfrm>
            <a:off x="5623560" y="1828800"/>
            <a:ext cx="6019495" cy="1005840"/>
          </a:xfrm>
          <a:prstGeom prst="roundRect">
            <a:avLst>
              <a:gd name="adj" fmla="val 5455"/>
            </a:avLst>
          </a:prstGeom>
          <a:solidFill>
            <a:schemeClr val="bg1"/>
          </a:solidFill>
          <a:ln w="9525">
            <a:solidFill>
              <a:srgbClr val="D5DBE6"/>
            </a:solidFill>
            <a:prstDash val="solid"/>
          </a:ln>
        </p:spPr>
      </p:sp>
      <p:sp>
        <p:nvSpPr>
          <p:cNvPr id="10" name="Text 8"/>
          <p:cNvSpPr txBox="1"/>
          <p:nvPr/>
        </p:nvSpPr>
        <p:spPr>
          <a:xfrm>
            <a:off x="5806440" y="1828800"/>
            <a:ext cx="5653735" cy="1005840"/>
          </a:xfrm>
          <a:prstGeom prst="rect">
            <a:avLst/>
          </a:prstGeom>
          <a:noFill/>
          <a:ln/>
        </p:spPr>
        <p:txBody>
          <a:bodyPr wrap="square" lIns="0" tIns="0" rIns="0" bIns="0" rtlCol="0" anchor="ctr"/>
          <a:lstStyle/>
          <a:p>
            <a:pPr marL="0" indent="0">
              <a:buNone/>
            </a:pPr>
            <a:r>
              <a:rPr lang="en-US" sz="1500" b="1" dirty="0">
                <a:solidFill>
                  <a:schemeClr val="tx2"/>
                </a:solidFill>
              </a:rPr>
              <a:t>Mental status &amp; capacity  </a:t>
            </a:r>
            <a:r>
              <a:rPr lang="en-US" sz="1500" dirty="0">
                <a:solidFill>
                  <a:schemeClr val="tx1"/>
                </a:solidFill>
              </a:rPr>
              <a:t>Flat affect, otherwise unremarkable. All five capacity points met; sober.</a:t>
            </a:r>
            <a:endParaRPr lang="en-US" sz="1500" dirty="0"/>
          </a:p>
        </p:txBody>
      </p:sp>
      <p:sp>
        <p:nvSpPr>
          <p:cNvPr id="11" name="badge 2"/>
          <p:cNvSpPr/>
          <p:nvPr/>
        </p:nvSpPr>
        <p:spPr>
          <a:xfrm>
            <a:off x="4983480" y="3246120"/>
            <a:ext cx="475488" cy="475488"/>
          </a:xfrm>
          <a:prstGeom prst="ellipse">
            <a:avLst/>
          </a:prstGeom>
          <a:solidFill>
            <a:schemeClr val="tx2"/>
          </a:solidFill>
          <a:ln w="12700">
            <a:solidFill>
              <a:schemeClr val="tx2"/>
            </a:solidFill>
            <a:prstDash val="solid"/>
          </a:ln>
        </p:spPr>
      </p:sp>
      <p:sp>
        <p:nvSpPr>
          <p:cNvPr id="12" name="Text 10"/>
          <p:cNvSpPr txBox="1"/>
          <p:nvPr/>
        </p:nvSpPr>
        <p:spPr>
          <a:xfrm>
            <a:off x="4983480" y="3246120"/>
            <a:ext cx="475488" cy="475488"/>
          </a:xfrm>
          <a:prstGeom prst="rect">
            <a:avLst/>
          </a:prstGeom>
          <a:noFill/>
          <a:ln/>
        </p:spPr>
        <p:txBody>
          <a:bodyPr wrap="square" lIns="0" tIns="0" rIns="0" bIns="0" rtlCol="0" anchor="ctr"/>
          <a:lstStyle/>
          <a:p>
            <a:pPr marL="0" indent="0" algn="ctr">
              <a:buNone/>
            </a:pPr>
            <a:r>
              <a:rPr lang="en-US" sz="1700" b="1" dirty="0">
                <a:solidFill>
                  <a:schemeClr val="bg1"/>
                </a:solidFill>
              </a:rPr>
              <a:t>2</a:t>
            </a:r>
            <a:endParaRPr lang="en-US" sz="1700" dirty="0"/>
          </a:p>
        </p:txBody>
      </p:sp>
      <p:sp>
        <p:nvSpPr>
          <p:cNvPr id="13" name="step 2"/>
          <p:cNvSpPr/>
          <p:nvPr/>
        </p:nvSpPr>
        <p:spPr>
          <a:xfrm>
            <a:off x="5623560" y="2980944"/>
            <a:ext cx="6019495" cy="1005840"/>
          </a:xfrm>
          <a:prstGeom prst="roundRect">
            <a:avLst>
              <a:gd name="adj" fmla="val 5455"/>
            </a:avLst>
          </a:prstGeom>
          <a:solidFill>
            <a:schemeClr val="bg1"/>
          </a:solidFill>
          <a:ln w="9525">
            <a:solidFill>
              <a:srgbClr val="D5DBE6"/>
            </a:solidFill>
            <a:prstDash val="solid"/>
          </a:ln>
        </p:spPr>
      </p:sp>
      <p:sp>
        <p:nvSpPr>
          <p:cNvPr id="14" name="Text 12"/>
          <p:cNvSpPr txBox="1"/>
          <p:nvPr/>
        </p:nvSpPr>
        <p:spPr>
          <a:xfrm>
            <a:off x="5806440" y="2980944"/>
            <a:ext cx="5653735" cy="1005840"/>
          </a:xfrm>
          <a:prstGeom prst="rect">
            <a:avLst/>
          </a:prstGeom>
          <a:noFill/>
          <a:ln/>
        </p:spPr>
        <p:txBody>
          <a:bodyPr wrap="square" lIns="0" tIns="0" rIns="0" bIns="0" rtlCol="0" anchor="ctr"/>
          <a:lstStyle/>
          <a:p>
            <a:pPr marL="0" indent="0">
              <a:buNone/>
            </a:pPr>
            <a:r>
              <a:rPr lang="en-US" sz="1500" b="1" dirty="0">
                <a:solidFill>
                  <a:schemeClr val="tx2"/>
                </a:solidFill>
              </a:rPr>
              <a:t>Conversation  </a:t>
            </a:r>
            <a:r>
              <a:rPr lang="en-US" sz="1500" dirty="0">
                <a:solidFill>
                  <a:schemeClr val="tx1"/>
                </a:solidFill>
              </a:rPr>
              <a:t>ASQ yes to 1–3 (“They’d all be better off without me”); no to 4 and 5. Unemployment, burdensomeness and a handgun present; lives alone.</a:t>
            </a:r>
            <a:endParaRPr lang="en-US" sz="1500" dirty="0"/>
          </a:p>
        </p:txBody>
      </p:sp>
      <p:sp>
        <p:nvSpPr>
          <p:cNvPr id="15" name="badge 3"/>
          <p:cNvSpPr/>
          <p:nvPr/>
        </p:nvSpPr>
        <p:spPr>
          <a:xfrm>
            <a:off x="4983480" y="4398264"/>
            <a:ext cx="475488" cy="475488"/>
          </a:xfrm>
          <a:prstGeom prst="ellipse">
            <a:avLst/>
          </a:prstGeom>
          <a:solidFill>
            <a:schemeClr val="tx2"/>
          </a:solidFill>
          <a:ln w="12700">
            <a:solidFill>
              <a:schemeClr val="tx2"/>
            </a:solidFill>
            <a:prstDash val="solid"/>
          </a:ln>
        </p:spPr>
      </p:sp>
      <p:sp>
        <p:nvSpPr>
          <p:cNvPr id="16" name="Text 14"/>
          <p:cNvSpPr txBox="1"/>
          <p:nvPr/>
        </p:nvSpPr>
        <p:spPr>
          <a:xfrm>
            <a:off x="4983480" y="4398264"/>
            <a:ext cx="475488" cy="475488"/>
          </a:xfrm>
          <a:prstGeom prst="rect">
            <a:avLst/>
          </a:prstGeom>
          <a:noFill/>
          <a:ln/>
        </p:spPr>
        <p:txBody>
          <a:bodyPr wrap="square" lIns="0" tIns="0" rIns="0" bIns="0" rtlCol="0" anchor="ctr"/>
          <a:lstStyle/>
          <a:p>
            <a:pPr marL="0" indent="0" algn="ctr">
              <a:buNone/>
            </a:pPr>
            <a:r>
              <a:rPr lang="en-US" sz="1700" b="1" dirty="0">
                <a:solidFill>
                  <a:schemeClr val="bg1"/>
                </a:solidFill>
              </a:rPr>
              <a:t>3</a:t>
            </a:r>
            <a:endParaRPr lang="en-US" sz="1700" dirty="0"/>
          </a:p>
        </p:txBody>
      </p:sp>
      <p:sp>
        <p:nvSpPr>
          <p:cNvPr id="17" name="step 3"/>
          <p:cNvSpPr/>
          <p:nvPr/>
        </p:nvSpPr>
        <p:spPr>
          <a:xfrm>
            <a:off x="5623560" y="4133088"/>
            <a:ext cx="6019495" cy="1005840"/>
          </a:xfrm>
          <a:prstGeom prst="roundRect">
            <a:avLst>
              <a:gd name="adj" fmla="val 5455"/>
            </a:avLst>
          </a:prstGeom>
          <a:solidFill>
            <a:schemeClr val="bg1"/>
          </a:solidFill>
          <a:ln w="9525">
            <a:solidFill>
              <a:srgbClr val="D5DBE6"/>
            </a:solidFill>
            <a:prstDash val="solid"/>
          </a:ln>
        </p:spPr>
      </p:sp>
      <p:sp>
        <p:nvSpPr>
          <p:cNvPr id="18" name="Text 16"/>
          <p:cNvSpPr txBox="1"/>
          <p:nvPr/>
        </p:nvSpPr>
        <p:spPr>
          <a:xfrm>
            <a:off x="5806440" y="4133088"/>
            <a:ext cx="5653735" cy="1005840"/>
          </a:xfrm>
          <a:prstGeom prst="rect">
            <a:avLst/>
          </a:prstGeom>
          <a:noFill/>
          <a:ln/>
        </p:spPr>
        <p:txBody>
          <a:bodyPr wrap="square" lIns="0" tIns="0" rIns="0" bIns="0" rtlCol="0" anchor="ctr"/>
          <a:lstStyle/>
          <a:p>
            <a:pPr marL="0" indent="0">
              <a:buNone/>
            </a:pPr>
            <a:r>
              <a:rPr lang="en-US" sz="1500" b="1" dirty="0">
                <a:solidFill>
                  <a:schemeClr val="tx2"/>
                </a:solidFill>
              </a:rPr>
              <a:t>Well-person check  </a:t>
            </a:r>
            <a:r>
              <a:rPr lang="en-US" sz="1500" dirty="0">
                <a:solidFill>
                  <a:schemeClr val="tx1"/>
                </a:solidFill>
              </a:rPr>
              <a:t>BP 142/88, HR 88, SpO₂ 98%, glucose 112, breath test 0.00.</a:t>
            </a:r>
            <a:endParaRPr lang="en-US" sz="1500" dirty="0"/>
          </a:p>
        </p:txBody>
      </p:sp>
      <p:sp>
        <p:nvSpPr>
          <p:cNvPr id="19" name="badge 4"/>
          <p:cNvSpPr/>
          <p:nvPr/>
        </p:nvSpPr>
        <p:spPr>
          <a:xfrm>
            <a:off x="4983480" y="5550408"/>
            <a:ext cx="475488" cy="475488"/>
          </a:xfrm>
          <a:prstGeom prst="ellipse">
            <a:avLst/>
          </a:prstGeom>
          <a:solidFill>
            <a:schemeClr val="tx2"/>
          </a:solidFill>
          <a:ln w="12700">
            <a:solidFill>
              <a:schemeClr val="tx2"/>
            </a:solidFill>
            <a:prstDash val="solid"/>
          </a:ln>
        </p:spPr>
      </p:sp>
      <p:sp>
        <p:nvSpPr>
          <p:cNvPr id="20" name="Text 18"/>
          <p:cNvSpPr txBox="1"/>
          <p:nvPr/>
        </p:nvSpPr>
        <p:spPr>
          <a:xfrm>
            <a:off x="4983480" y="5550408"/>
            <a:ext cx="475488" cy="475488"/>
          </a:xfrm>
          <a:prstGeom prst="rect">
            <a:avLst/>
          </a:prstGeom>
          <a:noFill/>
          <a:ln/>
        </p:spPr>
        <p:txBody>
          <a:bodyPr wrap="square" lIns="0" tIns="0" rIns="0" bIns="0" rtlCol="0" anchor="ctr"/>
          <a:lstStyle/>
          <a:p>
            <a:pPr marL="0" indent="0" algn="ctr">
              <a:buNone/>
            </a:pPr>
            <a:r>
              <a:rPr lang="en-US" sz="1700" b="1" dirty="0">
                <a:solidFill>
                  <a:schemeClr val="bg1"/>
                </a:solidFill>
              </a:rPr>
              <a:t>4</a:t>
            </a:r>
            <a:endParaRPr lang="en-US" sz="1700" dirty="0"/>
          </a:p>
        </p:txBody>
      </p:sp>
      <p:sp>
        <p:nvSpPr>
          <p:cNvPr id="21" name="step 4"/>
          <p:cNvSpPr/>
          <p:nvPr/>
        </p:nvSpPr>
        <p:spPr>
          <a:xfrm>
            <a:off x="5623560" y="5285232"/>
            <a:ext cx="6019495" cy="1005840"/>
          </a:xfrm>
          <a:prstGeom prst="roundRect">
            <a:avLst>
              <a:gd name="adj" fmla="val 5455"/>
            </a:avLst>
          </a:prstGeom>
          <a:solidFill>
            <a:schemeClr val="bg1"/>
          </a:solidFill>
          <a:ln w="9525">
            <a:solidFill>
              <a:srgbClr val="D5DBE6"/>
            </a:solidFill>
            <a:prstDash val="solid"/>
          </a:ln>
        </p:spPr>
      </p:sp>
      <p:sp>
        <p:nvSpPr>
          <p:cNvPr id="22" name="Text 20"/>
          <p:cNvSpPr txBox="1"/>
          <p:nvPr/>
        </p:nvSpPr>
        <p:spPr>
          <a:xfrm>
            <a:off x="5806440" y="5285232"/>
            <a:ext cx="5653735" cy="1005840"/>
          </a:xfrm>
          <a:prstGeom prst="rect">
            <a:avLst/>
          </a:prstGeom>
          <a:noFill/>
          <a:ln/>
        </p:spPr>
        <p:txBody>
          <a:bodyPr wrap="square" lIns="0" tIns="0" rIns="0" bIns="0" rtlCol="0" anchor="ctr"/>
          <a:lstStyle/>
          <a:p>
            <a:pPr marL="0" indent="0">
              <a:buNone/>
            </a:pPr>
            <a:r>
              <a:rPr lang="en-US" sz="1500" b="1" dirty="0">
                <a:solidFill>
                  <a:schemeClr val="tx2"/>
                </a:solidFill>
              </a:rPr>
              <a:t>Decision  </a:t>
            </a:r>
            <a:r>
              <a:rPr lang="en-US" sz="1500" dirty="0">
                <a:solidFill>
                  <a:schemeClr val="tx1"/>
                </a:solidFill>
              </a:rPr>
              <a:t>No one local can stay. Declines follow-up: “I’m not answering anyone’s calls.”</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21</a:t>
            </a:fld>
            <a:endParaRPr lang="en-US"/>
          </a:p>
        </p:txBody>
      </p:sp>
      <p:pic>
        <p:nvPicPr>
          <p:cNvPr id="24" name="narration 21">
            <a:hlinkClick r:id="" action="ppaction://media"/>
            <a:extLst>
              <a:ext uri="{FF2B5EF4-FFF2-40B4-BE49-F238E27FC236}">
                <a16:creationId xmlns:a16="http://schemas.microsoft.com/office/drawing/2014/main" id="{695B37FE-A835-0755-EAC7-B3F49D3D7B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500"/>
    </mc:Choice>
    <mc:Fallback>
      <p:transition spd="slow" advTm="36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280"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A worked call · The completed tool</a:t>
            </a:r>
            <a:endParaRPr lang="en-US" sz="3400" dirty="0"/>
          </a:p>
        </p:txBody>
      </p:sp>
      <p:sp>
        <p:nvSpPr>
          <p:cNvPr id="3" name="screenshot frame"/>
          <p:cNvSpPr/>
          <p:nvPr/>
        </p:nvSpPr>
        <p:spPr>
          <a:xfrm>
            <a:off x="548640" y="1316736"/>
            <a:ext cx="3545738" cy="1952588"/>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6" name="Picture 25" descr="image.png"/>
          <p:cNvPicPr>
            <a:picLocks noChangeAspect="1"/>
          </p:cNvPicPr>
          <p:nvPr/>
        </p:nvPicPr>
        <p:blipFill>
          <a:blip r:embed="rId5"/>
          <a:stretch>
            <a:fillRect/>
          </a:stretch>
        </p:blipFill>
        <p:spPr>
          <a:xfrm>
            <a:off x="603504" y="1371600"/>
            <a:ext cx="3436010" cy="1842860"/>
          </a:xfrm>
          <a:prstGeom prst="rect">
            <a:avLst/>
          </a:prstGeom>
        </p:spPr>
      </p:pic>
      <p:sp>
        <p:nvSpPr>
          <p:cNvPr id="5" name="screenshot frame"/>
          <p:cNvSpPr/>
          <p:nvPr/>
        </p:nvSpPr>
        <p:spPr>
          <a:xfrm>
            <a:off x="548640" y="3388196"/>
            <a:ext cx="3545738" cy="1183481"/>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7" name="Picture 26" descr="s2-ph3.png"/>
          <p:cNvPicPr>
            <a:picLocks noChangeAspect="1"/>
          </p:cNvPicPr>
          <p:nvPr/>
        </p:nvPicPr>
        <p:blipFill>
          <a:blip r:embed="rId6"/>
          <a:stretch>
            <a:fillRect/>
          </a:stretch>
        </p:blipFill>
        <p:spPr>
          <a:xfrm>
            <a:off x="603504" y="3443060"/>
            <a:ext cx="3436010" cy="1073753"/>
          </a:xfrm>
          <a:prstGeom prst="rect">
            <a:avLst/>
          </a:prstGeom>
        </p:spPr>
      </p:pic>
      <p:sp>
        <p:nvSpPr>
          <p:cNvPr id="7" name="screenshot frame"/>
          <p:cNvSpPr/>
          <p:nvPr/>
        </p:nvSpPr>
        <p:spPr>
          <a:xfrm>
            <a:off x="4322978" y="1316736"/>
            <a:ext cx="3545738" cy="3455842"/>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8" name="Picture 27" descr="image.png"/>
          <p:cNvPicPr>
            <a:picLocks noChangeAspect="1"/>
          </p:cNvPicPr>
          <p:nvPr/>
        </p:nvPicPr>
        <p:blipFill>
          <a:blip r:embed="rId7"/>
          <a:stretch>
            <a:fillRect/>
          </a:stretch>
        </p:blipFill>
        <p:spPr>
          <a:xfrm>
            <a:off x="4377842" y="1371600"/>
            <a:ext cx="3436010" cy="3346114"/>
          </a:xfrm>
          <a:prstGeom prst="rect">
            <a:avLst/>
          </a:prstGeom>
        </p:spPr>
      </p:pic>
      <p:sp>
        <p:nvSpPr>
          <p:cNvPr id="9" name="screenshot frame"/>
          <p:cNvSpPr/>
          <p:nvPr/>
        </p:nvSpPr>
        <p:spPr>
          <a:xfrm>
            <a:off x="8097317" y="1316736"/>
            <a:ext cx="3545738" cy="2182321"/>
          </a:xfrm>
          <a:prstGeom prst="rect">
            <a:avLst/>
          </a:prstGeom>
          <a:solidFill>
            <a:schemeClr val="bg1"/>
          </a:solidFill>
          <a:ln w="9525">
            <a:solidFill>
              <a:srgbClr val="D5DBE6"/>
            </a:solidFill>
            <a:prstDash val="solid"/>
          </a:ln>
          <a:effectLst>
            <a:outerShdw blurRad="101600" dist="25400" dir="5400000" algn="bl" rotWithShape="0">
              <a:srgbClr val="1A2238">
                <a:alpha val="14000"/>
              </a:srgbClr>
            </a:outerShdw>
          </a:effectLst>
        </p:spPr>
      </p:sp>
      <p:pic>
        <p:nvPicPr>
          <p:cNvPr id="29" name="Picture 28" descr="image.png"/>
          <p:cNvPicPr>
            <a:picLocks noChangeAspect="1"/>
          </p:cNvPicPr>
          <p:nvPr/>
        </p:nvPicPr>
        <p:blipFill>
          <a:blip r:embed="rId8"/>
          <a:stretch>
            <a:fillRect/>
          </a:stretch>
        </p:blipFill>
        <p:spPr>
          <a:xfrm>
            <a:off x="8152181" y="1371600"/>
            <a:ext cx="3436010" cy="2072593"/>
          </a:xfrm>
          <a:prstGeom prst="rect">
            <a:avLst/>
          </a:prstGeom>
        </p:spPr>
      </p:pic>
      <p:sp>
        <p:nvSpPr>
          <p:cNvPr id="11" name="decision"/>
          <p:cNvSpPr/>
          <p:nvPr/>
        </p:nvSpPr>
        <p:spPr>
          <a:xfrm>
            <a:off x="548640" y="5303520"/>
            <a:ext cx="11094415" cy="914400"/>
          </a:xfrm>
          <a:prstGeom prst="roundRect">
            <a:avLst>
              <a:gd name="adj" fmla="val 8000"/>
            </a:avLst>
          </a:prstGeom>
          <a:solidFill>
            <a:schemeClr val="tx2"/>
          </a:solidFill>
          <a:ln w="12700">
            <a:solidFill>
              <a:schemeClr val="tx2"/>
            </a:solidFill>
            <a:prstDash val="solid"/>
          </a:ln>
        </p:spPr>
      </p:sp>
      <p:sp>
        <p:nvSpPr>
          <p:cNvPr id="12" name="Text 6"/>
          <p:cNvSpPr txBox="1"/>
          <p:nvPr/>
        </p:nvSpPr>
        <p:spPr>
          <a:xfrm>
            <a:off x="822960" y="5413248"/>
            <a:ext cx="1828800" cy="256032"/>
          </a:xfrm>
          <a:prstGeom prst="rect">
            <a:avLst/>
          </a:prstGeom>
          <a:noFill/>
          <a:ln/>
        </p:spPr>
        <p:txBody>
          <a:bodyPr wrap="square" lIns="0" tIns="0" rIns="0" bIns="0" rtlCol="0" anchor="ctr"/>
          <a:lstStyle/>
          <a:p>
            <a:pPr marL="0" indent="0">
              <a:buNone/>
            </a:pPr>
            <a:r>
              <a:rPr lang="en-US" sz="1100" b="1" kern="0" spc="200" dirty="0">
                <a:solidFill>
                  <a:schemeClr val="accent2"/>
                </a:solidFill>
              </a:rPr>
              <a:t>DECISION</a:t>
            </a:r>
            <a:endParaRPr lang="en-US" sz="1100" dirty="0"/>
          </a:p>
        </p:txBody>
      </p:sp>
      <p:sp>
        <p:nvSpPr>
          <p:cNvPr id="13" name="Text 7"/>
          <p:cNvSpPr txBox="1"/>
          <p:nvPr/>
        </p:nvSpPr>
        <p:spPr>
          <a:xfrm>
            <a:off x="822960" y="5669280"/>
            <a:ext cx="6675120" cy="475488"/>
          </a:xfrm>
          <a:prstGeom prst="rect">
            <a:avLst/>
          </a:prstGeom>
          <a:noFill/>
          <a:ln/>
        </p:spPr>
        <p:txBody>
          <a:bodyPr wrap="square" lIns="0" tIns="0" rIns="0" bIns="0" rtlCol="0" anchor="t"/>
          <a:lstStyle/>
          <a:p>
            <a:pPr marL="0" indent="0">
              <a:buNone/>
            </a:pPr>
            <a:r>
              <a:rPr lang="en-US" sz="1500" b="1" dirty="0">
                <a:solidFill>
                  <a:schemeClr val="bg1"/>
                </a:solidFill>
              </a:rPr>
              <a:t>Alternate destination. </a:t>
            </a:r>
            <a:r>
              <a:rPr lang="en-US" sz="1500" dirty="0">
                <a:solidFill>
                  <a:schemeClr val="bg1"/>
                </a:solidFill>
              </a:rPr>
              <a:t>Mental health facility offered; patient agrees: “Fine. I’ll go talk to someone.”</a:t>
            </a:r>
            <a:endParaRPr lang="en-US" sz="1500" dirty="0"/>
          </a:p>
        </p:txBody>
      </p:sp>
      <p:sp>
        <p:nvSpPr>
          <p:cNvPr id="14" name="Text 8"/>
          <p:cNvSpPr txBox="1"/>
          <p:nvPr/>
        </p:nvSpPr>
        <p:spPr>
          <a:xfrm>
            <a:off x="7680960" y="5394960"/>
            <a:ext cx="3687775" cy="731520"/>
          </a:xfrm>
          <a:prstGeom prst="rect">
            <a:avLst/>
          </a:prstGeom>
          <a:noFill/>
          <a:ln/>
        </p:spPr>
        <p:txBody>
          <a:bodyPr wrap="square" lIns="0" tIns="0" rIns="0" bIns="0" rtlCol="0" anchor="ctr"/>
          <a:lstStyle/>
          <a:p>
            <a:pPr marL="0" indent="0">
              <a:buNone/>
            </a:pPr>
            <a:r>
              <a:rPr lang="en-US" sz="1500" b="1" i="1" dirty="0">
                <a:solidFill>
                  <a:schemeClr val="accent4"/>
                </a:solidFill>
              </a:rPr>
              <a:t>Sober with intact capacity doesn’t mean home. The record shows why.</a:t>
            </a:r>
            <a:endParaRPr lang="en-US" sz="1500" dirty="0"/>
          </a:p>
        </p:txBody>
      </p:sp>
      <p:sp>
        <p:nvSpPr>
          <p:cNvPr id="25"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22</a:t>
            </a:fld>
            <a:endParaRPr lang="en-US"/>
          </a:p>
        </p:txBody>
      </p:sp>
      <p:pic>
        <p:nvPicPr>
          <p:cNvPr id="6" name="narration 22">
            <a:hlinkClick r:id="" action="ppaction://media"/>
            <a:extLst>
              <a:ext uri="{FF2B5EF4-FFF2-40B4-BE49-F238E27FC236}">
                <a16:creationId xmlns:a16="http://schemas.microsoft.com/office/drawing/2014/main" id="{5B6C2B1C-A013-546D-BB70-1B168D72CC6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8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11480"/>
            <a:ext cx="11094415" cy="868680"/>
          </a:xfrm>
          <a:prstGeom prst="rect">
            <a:avLst/>
          </a:prstGeom>
          <a:noFill/>
          <a:ln/>
        </p:spPr>
        <p:txBody>
          <a:bodyPr wrap="square" lIns="0" tIns="0" rIns="0" bIns="0" rtlCol="0" anchor="ctr"/>
          <a:lstStyle/>
          <a:p>
            <a:pPr marL="0" indent="0" algn="l">
              <a:buNone/>
            </a:pPr>
            <a:r>
              <a:rPr lang="en-US" sz="3800" b="1" dirty="0">
                <a:solidFill>
                  <a:schemeClr val="bg1"/>
                </a:solidFill>
              </a:rPr>
              <a:t>Your part: the simulation test</a:t>
            </a:r>
            <a:endParaRPr lang="en-US" sz="3800" dirty="0"/>
          </a:p>
        </p:txBody>
      </p:sp>
      <p:sp>
        <p:nvSpPr>
          <p:cNvPr id="4"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23</a:t>
            </a:fld>
            <a:endParaRPr lang="en-US"/>
          </a:p>
        </p:txBody>
      </p:sp>
      <p:sp>
        <p:nvSpPr>
          <p:cNvPr id="5" name="card 1"/>
          <p:cNvSpPr/>
          <p:nvPr/>
        </p:nvSpPr>
        <p:spPr>
          <a:xfrm>
            <a:off x="548640" y="1600200"/>
            <a:ext cx="3520440" cy="4160520"/>
          </a:xfrm>
          <a:prstGeom prst="roundRect">
            <a:avLst>
              <a:gd name="adj" fmla="val 2597"/>
            </a:avLst>
          </a:prstGeom>
          <a:solidFill>
            <a:schemeClr val="bg1"/>
          </a:solidFill>
          <a:ln w="12700">
            <a:solidFill>
              <a:schemeClr val="bg1"/>
            </a:solidFill>
            <a:prstDash val="solid"/>
          </a:ln>
        </p:spPr>
      </p:sp>
      <p:sp>
        <p:nvSpPr>
          <p:cNvPr id="6" name="badge 1"/>
          <p:cNvSpPr/>
          <p:nvPr/>
        </p:nvSpPr>
        <p:spPr>
          <a:xfrm>
            <a:off x="868680" y="1920240"/>
            <a:ext cx="548640" cy="548640"/>
          </a:xfrm>
          <a:prstGeom prst="ellipse">
            <a:avLst/>
          </a:prstGeom>
          <a:solidFill>
            <a:schemeClr val="accent2"/>
          </a:solidFill>
          <a:ln w="12700">
            <a:solidFill>
              <a:schemeClr val="accent2"/>
            </a:solidFill>
            <a:prstDash val="solid"/>
          </a:ln>
        </p:spPr>
      </p:sp>
      <p:sp>
        <p:nvSpPr>
          <p:cNvPr id="7" name="card 2"/>
          <p:cNvSpPr/>
          <p:nvPr/>
        </p:nvSpPr>
        <p:spPr>
          <a:xfrm>
            <a:off x="4343400" y="1600200"/>
            <a:ext cx="3520440" cy="4160520"/>
          </a:xfrm>
          <a:prstGeom prst="roundRect">
            <a:avLst>
              <a:gd name="adj" fmla="val 2597"/>
            </a:avLst>
          </a:prstGeom>
          <a:solidFill>
            <a:schemeClr val="bg1"/>
          </a:solidFill>
          <a:ln w="12700">
            <a:solidFill>
              <a:schemeClr val="bg1"/>
            </a:solidFill>
            <a:prstDash val="solid"/>
          </a:ln>
        </p:spPr>
      </p:sp>
      <p:sp>
        <p:nvSpPr>
          <p:cNvPr id="8" name="badge 2"/>
          <p:cNvSpPr/>
          <p:nvPr/>
        </p:nvSpPr>
        <p:spPr>
          <a:xfrm>
            <a:off x="4663440" y="1920240"/>
            <a:ext cx="548640" cy="548640"/>
          </a:xfrm>
          <a:prstGeom prst="ellipse">
            <a:avLst/>
          </a:prstGeom>
          <a:solidFill>
            <a:schemeClr val="accent2"/>
          </a:solidFill>
          <a:ln w="12700">
            <a:solidFill>
              <a:schemeClr val="accent2"/>
            </a:solidFill>
            <a:prstDash val="solid"/>
          </a:ln>
        </p:spPr>
      </p:sp>
      <p:sp>
        <p:nvSpPr>
          <p:cNvPr id="9" name="card 3"/>
          <p:cNvSpPr/>
          <p:nvPr/>
        </p:nvSpPr>
        <p:spPr>
          <a:xfrm>
            <a:off x="8138160" y="1600200"/>
            <a:ext cx="3520440" cy="4160520"/>
          </a:xfrm>
          <a:prstGeom prst="roundRect">
            <a:avLst>
              <a:gd name="adj" fmla="val 2597"/>
            </a:avLst>
          </a:prstGeom>
          <a:solidFill>
            <a:schemeClr val="bg1"/>
          </a:solidFill>
          <a:ln w="12700">
            <a:solidFill>
              <a:schemeClr val="bg1"/>
            </a:solidFill>
            <a:prstDash val="solid"/>
          </a:ln>
        </p:spPr>
      </p:sp>
      <p:sp>
        <p:nvSpPr>
          <p:cNvPr id="10" name="badge 3"/>
          <p:cNvSpPr/>
          <p:nvPr/>
        </p:nvSpPr>
        <p:spPr>
          <a:xfrm>
            <a:off x="8458200" y="1920240"/>
            <a:ext cx="548640" cy="548640"/>
          </a:xfrm>
          <a:prstGeom prst="ellipse">
            <a:avLst/>
          </a:prstGeom>
          <a:solidFill>
            <a:schemeClr val="accent2"/>
          </a:solidFill>
          <a:ln w="12700">
            <a:solidFill>
              <a:schemeClr val="accent2"/>
            </a:solidFill>
            <a:prstDash val="solid"/>
          </a:ln>
        </p:spPr>
      </p:sp>
      <p:sp>
        <p:nvSpPr>
          <p:cNvPr id="11" name="Text 3"/>
          <p:cNvSpPr txBox="1"/>
          <p:nvPr/>
        </p:nvSpPr>
        <p:spPr>
          <a:xfrm>
            <a:off x="868680" y="1920240"/>
            <a:ext cx="548640" cy="548640"/>
          </a:xfrm>
          <a:prstGeom prst="rect">
            <a:avLst/>
          </a:prstGeom>
          <a:noFill/>
          <a:ln/>
        </p:spPr>
        <p:txBody>
          <a:bodyPr wrap="square" lIns="0" tIns="0" rIns="0" bIns="0" rtlCol="0" anchor="ctr"/>
          <a:lstStyle/>
          <a:p>
            <a:pPr marL="0" indent="0" algn="ctr">
              <a:buNone/>
            </a:pPr>
            <a:r>
              <a:rPr lang="en-US" sz="2000" b="1" dirty="0">
                <a:solidFill>
                  <a:schemeClr val="tx2"/>
                </a:solidFill>
              </a:rPr>
              <a:t>1</a:t>
            </a:r>
            <a:endParaRPr lang="en-US" sz="2000" dirty="0"/>
          </a:p>
        </p:txBody>
      </p:sp>
      <p:sp>
        <p:nvSpPr>
          <p:cNvPr id="12" name="Text 8"/>
          <p:cNvSpPr txBox="1"/>
          <p:nvPr/>
        </p:nvSpPr>
        <p:spPr>
          <a:xfrm>
            <a:off x="4663440" y="1920240"/>
            <a:ext cx="548640" cy="548640"/>
          </a:xfrm>
          <a:prstGeom prst="rect">
            <a:avLst/>
          </a:prstGeom>
          <a:noFill/>
          <a:ln/>
        </p:spPr>
        <p:txBody>
          <a:bodyPr wrap="square" lIns="0" tIns="0" rIns="0" bIns="0" rtlCol="0" anchor="ctr"/>
          <a:lstStyle/>
          <a:p>
            <a:pPr marL="0" indent="0" algn="ctr">
              <a:buNone/>
            </a:pPr>
            <a:r>
              <a:rPr lang="en-US" sz="2000" b="1" dirty="0">
                <a:solidFill>
                  <a:schemeClr val="tx2"/>
                </a:solidFill>
              </a:rPr>
              <a:t>2</a:t>
            </a:r>
            <a:endParaRPr lang="en-US" sz="2000" dirty="0"/>
          </a:p>
        </p:txBody>
      </p:sp>
      <p:sp>
        <p:nvSpPr>
          <p:cNvPr id="13" name="Text 13"/>
          <p:cNvSpPr txBox="1"/>
          <p:nvPr/>
        </p:nvSpPr>
        <p:spPr>
          <a:xfrm>
            <a:off x="8458200" y="1920240"/>
            <a:ext cx="548640" cy="548640"/>
          </a:xfrm>
          <a:prstGeom prst="rect">
            <a:avLst/>
          </a:prstGeom>
          <a:noFill/>
          <a:ln/>
        </p:spPr>
        <p:txBody>
          <a:bodyPr wrap="square" lIns="0" tIns="0" rIns="0" bIns="0" rtlCol="0" anchor="ctr"/>
          <a:lstStyle/>
          <a:p>
            <a:pPr marL="0" indent="0" algn="ctr">
              <a:buNone/>
            </a:pPr>
            <a:r>
              <a:rPr lang="en-US" sz="2000" b="1" dirty="0">
                <a:solidFill>
                  <a:schemeClr val="tx2"/>
                </a:solidFill>
              </a:rPr>
              <a:t>3</a:t>
            </a:r>
            <a:endParaRPr lang="en-US" sz="2000" dirty="0"/>
          </a:p>
        </p:txBody>
      </p:sp>
      <p:sp>
        <p:nvSpPr>
          <p:cNvPr id="14" name="Text 4"/>
          <p:cNvSpPr txBox="1"/>
          <p:nvPr/>
        </p:nvSpPr>
        <p:spPr>
          <a:xfrm>
            <a:off x="868680" y="2651760"/>
            <a:ext cx="2880360" cy="457200"/>
          </a:xfrm>
          <a:prstGeom prst="rect">
            <a:avLst/>
          </a:prstGeom>
          <a:noFill/>
          <a:ln/>
        </p:spPr>
        <p:txBody>
          <a:bodyPr wrap="square" lIns="0" tIns="0" rIns="0" bIns="0" rtlCol="0" anchor="ctr"/>
          <a:lstStyle/>
          <a:p>
            <a:pPr marL="0" indent="0">
              <a:buNone/>
            </a:pPr>
            <a:r>
              <a:rPr lang="en-US" sz="2100" b="1" dirty="0">
                <a:solidFill>
                  <a:schemeClr val="tx2"/>
                </a:solidFill>
              </a:rPr>
              <a:t>It tests the tool, not you</a:t>
            </a:r>
            <a:endParaRPr lang="en-US" sz="2100" dirty="0"/>
          </a:p>
        </p:txBody>
      </p:sp>
      <p:sp>
        <p:nvSpPr>
          <p:cNvPr id="15" name="Text 10"/>
          <p:cNvSpPr txBox="1"/>
          <p:nvPr/>
        </p:nvSpPr>
        <p:spPr>
          <a:xfrm>
            <a:off x="868680" y="3246120"/>
            <a:ext cx="2880360" cy="2286000"/>
          </a:xfrm>
          <a:prstGeom prst="rect">
            <a:avLst/>
          </a:prstGeom>
          <a:noFill/>
          <a:ln/>
        </p:spPr>
        <p:txBody>
          <a:bodyPr wrap="square" lIns="0" tIns="0" rIns="0" bIns="0" rtlCol="0" anchor="t"/>
          <a:lstStyle/>
          <a:p>
            <a:pPr marL="0" indent="0">
              <a:buNone/>
            </a:pPr>
            <a:r>
              <a:rPr lang="en-US" sz="1800" dirty="0">
                <a:solidFill>
                  <a:schemeClr val="tx1"/>
                </a:solidFill>
              </a:rPr>
              <a:t>You’re helping find what the tool misses. Nobody is being graded.</a:t>
            </a:r>
            <a:endParaRPr lang="en-US" sz="1800" dirty="0"/>
          </a:p>
        </p:txBody>
      </p:sp>
      <p:sp>
        <p:nvSpPr>
          <p:cNvPr id="16" name="Text 9"/>
          <p:cNvSpPr txBox="1"/>
          <p:nvPr/>
        </p:nvSpPr>
        <p:spPr>
          <a:xfrm>
            <a:off x="4663440" y="2651760"/>
            <a:ext cx="2880360" cy="457200"/>
          </a:xfrm>
          <a:prstGeom prst="rect">
            <a:avLst/>
          </a:prstGeom>
          <a:noFill/>
          <a:ln/>
        </p:spPr>
        <p:txBody>
          <a:bodyPr wrap="square" lIns="0" tIns="0" rIns="0" bIns="0" rtlCol="0" anchor="ctr"/>
          <a:lstStyle/>
          <a:p>
            <a:pPr marL="0" indent="0">
              <a:buNone/>
            </a:pPr>
            <a:r>
              <a:rPr lang="en-US" sz="2100" b="1" dirty="0">
                <a:solidFill>
                  <a:schemeClr val="tx2"/>
                </a:solidFill>
              </a:rPr>
              <a:t>Your results build v2</a:t>
            </a:r>
            <a:endParaRPr lang="en-US" sz="2100" dirty="0"/>
          </a:p>
        </p:txBody>
      </p:sp>
      <p:sp>
        <p:nvSpPr>
          <p:cNvPr id="17" name="Text 10"/>
          <p:cNvSpPr txBox="1"/>
          <p:nvPr/>
        </p:nvSpPr>
        <p:spPr>
          <a:xfrm>
            <a:off x="4663440" y="3246120"/>
            <a:ext cx="2880360" cy="2286000"/>
          </a:xfrm>
          <a:prstGeom prst="rect">
            <a:avLst/>
          </a:prstGeom>
          <a:noFill/>
          <a:ln/>
        </p:spPr>
        <p:txBody>
          <a:bodyPr wrap="square" lIns="0" tIns="0" rIns="0" bIns="0" rtlCol="0" anchor="t"/>
          <a:lstStyle/>
          <a:p>
            <a:pPr marL="0" indent="0">
              <a:buNone/>
            </a:pPr>
            <a:r>
              <a:rPr lang="en-US" sz="1800" dirty="0">
                <a:solidFill>
                  <a:schemeClr val="tx1"/>
                </a:solidFill>
              </a:rPr>
              <a:t>Missed items, confusing wording and split decisions go straight into SRFA v2 before field use.</a:t>
            </a:r>
            <a:endParaRPr lang="en-US" sz="1800" dirty="0"/>
          </a:p>
        </p:txBody>
      </p:sp>
      <p:sp>
        <p:nvSpPr>
          <p:cNvPr id="18" name="Text 14"/>
          <p:cNvSpPr txBox="1"/>
          <p:nvPr/>
        </p:nvSpPr>
        <p:spPr>
          <a:xfrm>
            <a:off x="8458200" y="2651760"/>
            <a:ext cx="2880360" cy="457200"/>
          </a:xfrm>
          <a:prstGeom prst="rect">
            <a:avLst/>
          </a:prstGeom>
          <a:noFill/>
          <a:ln/>
        </p:spPr>
        <p:txBody>
          <a:bodyPr wrap="square" lIns="0" tIns="0" rIns="0" bIns="0" rtlCol="0" anchor="ctr"/>
          <a:lstStyle/>
          <a:p>
            <a:pPr marL="0" indent="0">
              <a:buNone/>
            </a:pPr>
            <a:r>
              <a:rPr lang="en-US" sz="2100" b="1" dirty="0">
                <a:solidFill>
                  <a:schemeClr val="tx2"/>
                </a:solidFill>
              </a:rPr>
              <a:t>Anonymous, QI only</a:t>
            </a:r>
            <a:endParaRPr lang="en-US" sz="2100" dirty="0"/>
          </a:p>
        </p:txBody>
      </p:sp>
      <p:sp>
        <p:nvSpPr>
          <p:cNvPr id="19" name="Text 10"/>
          <p:cNvSpPr txBox="1"/>
          <p:nvPr/>
        </p:nvSpPr>
        <p:spPr>
          <a:xfrm>
            <a:off x="8458200" y="3246120"/>
            <a:ext cx="2880360" cy="2286000"/>
          </a:xfrm>
          <a:prstGeom prst="rect">
            <a:avLst/>
          </a:prstGeom>
          <a:noFill/>
          <a:ln/>
        </p:spPr>
        <p:txBody>
          <a:bodyPr wrap="square" lIns="0" tIns="0" rIns="0" bIns="0" rtlCol="0" anchor="t"/>
          <a:lstStyle/>
          <a:p>
            <a:pPr marL="0" indent="0">
              <a:buNone/>
            </a:pPr>
            <a:r>
              <a:rPr lang="en-US" sz="1800" dirty="0">
                <a:solidFill>
                  <a:schemeClr val="tx1"/>
                </a:solidFill>
              </a:rPr>
              <a:t>No names anywhere. Your results are used only for quality improvement.</a:t>
            </a:r>
            <a:endParaRPr lang="en-US" sz="1800" dirty="0"/>
          </a:p>
        </p:txBody>
      </p:sp>
      <p:pic>
        <p:nvPicPr>
          <p:cNvPr id="20" name="narration 23">
            <a:hlinkClick r:id="" action="ppaction://media"/>
            <a:extLst>
              <a:ext uri="{FF2B5EF4-FFF2-40B4-BE49-F238E27FC236}">
                <a16:creationId xmlns:a16="http://schemas.microsoft.com/office/drawing/2014/main" id="{35B3BB71-A514-88C7-A373-32434E656D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900"/>
    </mc:Choice>
    <mc:Fallback>
      <p:transition spd="slow" advTm="25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672"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How it works</a:t>
            </a:r>
            <a:endParaRPr lang="en-US" sz="3400" dirty="0"/>
          </a:p>
        </p:txBody>
      </p:sp>
      <p:sp>
        <p:nvSpPr>
          <p:cNvPr id="4"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24</a:t>
            </a:fld>
            <a:endParaRPr lang="en-US"/>
          </a:p>
        </p:txBody>
      </p:sp>
      <p:sp>
        <p:nvSpPr>
          <p:cNvPr id="5" name="milestone Leadership brief"/>
          <p:cNvSpPr/>
          <p:nvPr/>
        </p:nvSpPr>
        <p:spPr>
          <a:xfrm>
            <a:off x="548640" y="1417320"/>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6" name="Text 7"/>
          <p:cNvSpPr txBox="1"/>
          <p:nvPr/>
        </p:nvSpPr>
        <p:spPr>
          <a:xfrm>
            <a:off x="749808" y="1600200"/>
            <a:ext cx="2240280" cy="457200"/>
          </a:xfrm>
          <a:prstGeom prst="rect">
            <a:avLst/>
          </a:prstGeom>
          <a:noFill/>
          <a:ln/>
        </p:spPr>
        <p:txBody>
          <a:bodyPr wrap="square" lIns="0" tIns="0" rIns="0" bIns="0" rtlCol="0" anchor="t"/>
          <a:lstStyle/>
          <a:p>
            <a:pPr marL="0" indent="0">
              <a:buNone/>
            </a:pPr>
            <a:r>
              <a:rPr lang="en-US" sz="1800" b="1" dirty="0">
                <a:solidFill>
                  <a:schemeClr val="tx2"/>
                </a:solidFill>
              </a:rPr>
              <a:t>Make your code</a:t>
            </a:r>
            <a:endParaRPr lang="en-US" sz="1600" dirty="0"/>
          </a:p>
        </p:txBody>
      </p:sp>
      <p:sp>
        <p:nvSpPr>
          <p:cNvPr id="7" name="Text 8"/>
          <p:cNvSpPr txBox="1"/>
          <p:nvPr/>
        </p:nvSpPr>
        <p:spPr>
          <a:xfrm>
            <a:off x="749808" y="2103120"/>
            <a:ext cx="2240280" cy="1371600"/>
          </a:xfrm>
          <a:prstGeom prst="rect">
            <a:avLst/>
          </a:prstGeom>
          <a:noFill/>
          <a:ln/>
        </p:spPr>
        <p:txBody>
          <a:bodyPr wrap="square" lIns="0" tIns="0" rIns="0" bIns="0" rtlCol="0" anchor="t"/>
          <a:lstStyle/>
          <a:p>
            <a:pPr marL="0" indent="0">
              <a:buNone/>
            </a:pPr>
            <a:r>
              <a:rPr lang="en-US" sz="1500" dirty="0">
                <a:solidFill>
                  <a:schemeClr val="tx1"/>
                </a:solidFill>
              </a:rPr>
              <a:t>An anonymous code you build at the start. No names. Write it down.</a:t>
            </a:r>
            <a:endParaRPr lang="en-US" sz="1400" dirty="0"/>
          </a:p>
        </p:txBody>
      </p:sp>
      <p:sp>
        <p:nvSpPr>
          <p:cNvPr id="8" name="milestone Leadership brief"/>
          <p:cNvSpPr/>
          <p:nvPr/>
        </p:nvSpPr>
        <p:spPr>
          <a:xfrm>
            <a:off x="3364992" y="1417320"/>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9" name="Text 7"/>
          <p:cNvSpPr txBox="1"/>
          <p:nvPr/>
        </p:nvSpPr>
        <p:spPr>
          <a:xfrm>
            <a:off x="3566160" y="1600200"/>
            <a:ext cx="2240280" cy="457200"/>
          </a:xfrm>
          <a:prstGeom prst="rect">
            <a:avLst/>
          </a:prstGeom>
          <a:noFill/>
          <a:ln/>
        </p:spPr>
        <p:txBody>
          <a:bodyPr wrap="square" lIns="0" tIns="0" rIns="0" bIns="0" rtlCol="0" anchor="t"/>
          <a:lstStyle/>
          <a:p>
            <a:pPr marL="0" indent="0">
              <a:buNone/>
            </a:pPr>
            <a:r>
              <a:rPr lang="en-US" sz="1800" b="1" dirty="0">
                <a:solidFill>
                  <a:schemeClr val="tx2"/>
                </a:solidFill>
              </a:rPr>
              <a:t>10 cases</a:t>
            </a:r>
            <a:endParaRPr lang="en-US" sz="1600" dirty="0"/>
          </a:p>
        </p:txBody>
      </p:sp>
      <p:sp>
        <p:nvSpPr>
          <p:cNvPr id="10" name="Text 8"/>
          <p:cNvSpPr txBox="1"/>
          <p:nvPr/>
        </p:nvSpPr>
        <p:spPr>
          <a:xfrm>
            <a:off x="3566160" y="2103120"/>
            <a:ext cx="2240280" cy="1371600"/>
          </a:xfrm>
          <a:prstGeom prst="rect">
            <a:avLst/>
          </a:prstGeom>
          <a:noFill/>
          <a:ln/>
        </p:spPr>
        <p:txBody>
          <a:bodyPr wrap="square" lIns="0" tIns="0" rIns="0" bIns="0" rtlCol="0" anchor="t"/>
          <a:lstStyle/>
          <a:p>
            <a:pPr marL="0" indent="0">
              <a:buNone/>
            </a:pPr>
            <a:r>
              <a:rPr lang="en-US" sz="1500" dirty="0">
                <a:solidFill>
                  <a:schemeClr val="tx1"/>
                </a:solidFill>
              </a:rPr>
              <a:t>A patient on video beside the app, in random order.</a:t>
            </a:r>
            <a:endParaRPr lang="en-US" sz="1400" dirty="0"/>
          </a:p>
        </p:txBody>
      </p:sp>
      <p:sp>
        <p:nvSpPr>
          <p:cNvPr id="11" name="milestone Leadership brief"/>
          <p:cNvSpPr/>
          <p:nvPr/>
        </p:nvSpPr>
        <p:spPr>
          <a:xfrm>
            <a:off x="6181344" y="1417320"/>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12" name="Text 7"/>
          <p:cNvSpPr txBox="1"/>
          <p:nvPr/>
        </p:nvSpPr>
        <p:spPr>
          <a:xfrm>
            <a:off x="6382512" y="1600200"/>
            <a:ext cx="2240280" cy="457200"/>
          </a:xfrm>
          <a:prstGeom prst="rect">
            <a:avLst/>
          </a:prstGeom>
          <a:noFill/>
          <a:ln/>
        </p:spPr>
        <p:txBody>
          <a:bodyPr wrap="square" lIns="0" tIns="0" rIns="0" bIns="0" rtlCol="0" anchor="t"/>
          <a:lstStyle/>
          <a:p>
            <a:pPr marL="0" indent="0">
              <a:buNone/>
            </a:pPr>
            <a:r>
              <a:rPr lang="en-US" sz="1800" b="1" dirty="0">
                <a:solidFill>
                  <a:schemeClr val="tx2"/>
                </a:solidFill>
              </a:rPr>
              <a:t>Use a laptop</a:t>
            </a:r>
            <a:endParaRPr lang="en-US" sz="1600" dirty="0"/>
          </a:p>
        </p:txBody>
      </p:sp>
      <p:sp>
        <p:nvSpPr>
          <p:cNvPr id="13" name="Text 8"/>
          <p:cNvSpPr txBox="1"/>
          <p:nvPr/>
        </p:nvSpPr>
        <p:spPr>
          <a:xfrm>
            <a:off x="6382512" y="2103120"/>
            <a:ext cx="2240280" cy="1371600"/>
          </a:xfrm>
          <a:prstGeom prst="rect">
            <a:avLst/>
          </a:prstGeom>
          <a:noFill/>
          <a:ln/>
        </p:spPr>
        <p:txBody>
          <a:bodyPr wrap="square" lIns="0" tIns="0" rIns="0" bIns="0" rtlCol="0" anchor="t"/>
          <a:lstStyle/>
          <a:p>
            <a:pPr marL="0" indent="0">
              <a:buNone/>
            </a:pPr>
            <a:r>
              <a:rPr lang="en-US" sz="1500" dirty="0">
                <a:solidFill>
                  <a:schemeClr val="tx1"/>
                </a:solidFill>
              </a:rPr>
              <a:t>Phones are blocked. Any laptop with internet works.</a:t>
            </a:r>
            <a:endParaRPr lang="en-US" sz="1400" dirty="0"/>
          </a:p>
        </p:txBody>
      </p:sp>
      <p:sp>
        <p:nvSpPr>
          <p:cNvPr id="14" name="milestone Leadership brief"/>
          <p:cNvSpPr/>
          <p:nvPr/>
        </p:nvSpPr>
        <p:spPr>
          <a:xfrm>
            <a:off x="8997696" y="1417320"/>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15" name="Text 7"/>
          <p:cNvSpPr txBox="1"/>
          <p:nvPr/>
        </p:nvSpPr>
        <p:spPr>
          <a:xfrm>
            <a:off x="9198864" y="1600200"/>
            <a:ext cx="2240280" cy="457200"/>
          </a:xfrm>
          <a:prstGeom prst="rect">
            <a:avLst/>
          </a:prstGeom>
          <a:noFill/>
          <a:ln/>
        </p:spPr>
        <p:txBody>
          <a:bodyPr wrap="square" lIns="0" tIns="0" rIns="0" bIns="0" rtlCol="0" anchor="t"/>
          <a:lstStyle/>
          <a:p>
            <a:pPr marL="0" indent="0">
              <a:buNone/>
            </a:pPr>
            <a:r>
              <a:rPr lang="en-US" sz="1800" b="1" dirty="0">
                <a:solidFill>
                  <a:schemeClr val="tx2"/>
                </a:solidFill>
              </a:rPr>
              <a:t>Stop and come back</a:t>
            </a:r>
            <a:endParaRPr lang="en-US" sz="1600" dirty="0"/>
          </a:p>
        </p:txBody>
      </p:sp>
      <p:sp>
        <p:nvSpPr>
          <p:cNvPr id="16" name="Text 8"/>
          <p:cNvSpPr txBox="1"/>
          <p:nvPr/>
        </p:nvSpPr>
        <p:spPr>
          <a:xfrm>
            <a:off x="9198864" y="2103120"/>
            <a:ext cx="2240280" cy="1371600"/>
          </a:xfrm>
          <a:prstGeom prst="rect">
            <a:avLst/>
          </a:prstGeom>
          <a:noFill/>
          <a:ln/>
        </p:spPr>
        <p:txBody>
          <a:bodyPr wrap="square" lIns="0" tIns="0" rIns="0" bIns="0" rtlCol="0" anchor="t"/>
          <a:lstStyle/>
          <a:p>
            <a:pPr marL="0" indent="0">
              <a:buNone/>
            </a:pPr>
            <a:r>
              <a:rPr lang="en-US" sz="1500" dirty="0">
                <a:solidFill>
                  <a:schemeClr val="tx1"/>
                </a:solidFill>
              </a:rPr>
              <a:t>Your work saves as you go, even in the middle of a case.</a:t>
            </a:r>
            <a:endParaRPr lang="en-US" sz="1400" dirty="0"/>
          </a:p>
        </p:txBody>
      </p:sp>
      <p:sp>
        <p:nvSpPr>
          <p:cNvPr id="17" name="milestone Leadership brief"/>
          <p:cNvSpPr/>
          <p:nvPr/>
        </p:nvSpPr>
        <p:spPr>
          <a:xfrm>
            <a:off x="548640" y="3749039"/>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18" name="Text 7"/>
          <p:cNvSpPr txBox="1"/>
          <p:nvPr/>
        </p:nvSpPr>
        <p:spPr>
          <a:xfrm>
            <a:off x="749808" y="3931920"/>
            <a:ext cx="2240280" cy="457200"/>
          </a:xfrm>
          <a:prstGeom prst="rect">
            <a:avLst/>
          </a:prstGeom>
          <a:noFill/>
          <a:ln/>
        </p:spPr>
        <p:txBody>
          <a:bodyPr wrap="square" lIns="0" tIns="0" rIns="0" bIns="0" rtlCol="0" anchor="t"/>
          <a:lstStyle/>
          <a:p>
            <a:pPr marL="0" indent="0">
              <a:buNone/>
            </a:pPr>
            <a:r>
              <a:rPr lang="en-US" sz="1800" b="1" dirty="0">
                <a:solidFill>
                  <a:schemeClr val="tx2"/>
                </a:solidFill>
              </a:rPr>
              <a:t>Submit once</a:t>
            </a:r>
            <a:endParaRPr lang="en-US" sz="1600" dirty="0"/>
          </a:p>
        </p:txBody>
      </p:sp>
      <p:sp>
        <p:nvSpPr>
          <p:cNvPr id="19" name="Text 8"/>
          <p:cNvSpPr txBox="1"/>
          <p:nvPr/>
        </p:nvSpPr>
        <p:spPr>
          <a:xfrm>
            <a:off x="749808" y="4434840"/>
            <a:ext cx="2240280" cy="1371600"/>
          </a:xfrm>
          <a:prstGeom prst="rect">
            <a:avLst/>
          </a:prstGeom>
          <a:noFill/>
          <a:ln/>
        </p:spPr>
        <p:txBody>
          <a:bodyPr wrap="square" lIns="0" tIns="0" rIns="0" bIns="0" rtlCol="0" anchor="t"/>
          <a:lstStyle/>
          <a:p>
            <a:pPr marL="0" indent="0">
              <a:buNone/>
            </a:pPr>
            <a:r>
              <a:rPr lang="en-US" sz="1500" dirty="0">
                <a:solidFill>
                  <a:schemeClr val="tx1"/>
                </a:solidFill>
              </a:rPr>
              <a:t>A case locks when you submit. No redos, so work it like a real call.</a:t>
            </a:r>
            <a:endParaRPr lang="en-US" sz="1400" dirty="0"/>
          </a:p>
        </p:txBody>
      </p:sp>
      <p:sp>
        <p:nvSpPr>
          <p:cNvPr id="20" name="milestone Leadership brief"/>
          <p:cNvSpPr/>
          <p:nvPr/>
        </p:nvSpPr>
        <p:spPr>
          <a:xfrm>
            <a:off x="3364992" y="3749039"/>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21" name="Text 7"/>
          <p:cNvSpPr txBox="1"/>
          <p:nvPr/>
        </p:nvSpPr>
        <p:spPr>
          <a:xfrm>
            <a:off x="3566160" y="3931920"/>
            <a:ext cx="2240280" cy="457200"/>
          </a:xfrm>
          <a:prstGeom prst="rect">
            <a:avLst/>
          </a:prstGeom>
          <a:noFill/>
          <a:ln/>
        </p:spPr>
        <p:txBody>
          <a:bodyPr wrap="square" lIns="0" tIns="0" rIns="0" bIns="0" rtlCol="0" anchor="t"/>
          <a:lstStyle/>
          <a:p>
            <a:pPr marL="0" indent="0">
              <a:buNone/>
            </a:pPr>
            <a:r>
              <a:rPr lang="en-US" sz="1800" b="1" dirty="0">
                <a:solidFill>
                  <a:schemeClr val="tx2"/>
                </a:solidFill>
              </a:rPr>
              <a:t>Debrief at the end</a:t>
            </a:r>
            <a:endParaRPr lang="en-US" sz="1600" dirty="0"/>
          </a:p>
        </p:txBody>
      </p:sp>
      <p:sp>
        <p:nvSpPr>
          <p:cNvPr id="22" name="Text 8"/>
          <p:cNvSpPr txBox="1"/>
          <p:nvPr/>
        </p:nvSpPr>
        <p:spPr>
          <a:xfrm>
            <a:off x="3566160" y="4434840"/>
            <a:ext cx="2240280" cy="1371600"/>
          </a:xfrm>
          <a:prstGeom prst="rect">
            <a:avLst/>
          </a:prstGeom>
          <a:noFill/>
          <a:ln/>
        </p:spPr>
        <p:txBody>
          <a:bodyPr wrap="square" lIns="0" tIns="0" rIns="0" bIns="0" rtlCol="0" anchor="t"/>
          <a:lstStyle/>
          <a:p>
            <a:pPr marL="0" indent="0">
              <a:buNone/>
            </a:pPr>
            <a:r>
              <a:rPr lang="en-US" sz="1500" dirty="0">
                <a:solidFill>
                  <a:schemeClr val="tx1"/>
                </a:solidFill>
              </a:rPr>
              <a:t>No feedback along the way. We debrief together after all 10.</a:t>
            </a:r>
            <a:endParaRPr lang="en-US" sz="1400" dirty="0"/>
          </a:p>
        </p:txBody>
      </p:sp>
      <p:sp>
        <p:nvSpPr>
          <p:cNvPr id="23" name="milestone APP boot camp"/>
          <p:cNvSpPr/>
          <p:nvPr/>
        </p:nvSpPr>
        <p:spPr>
          <a:xfrm>
            <a:off x="6181344" y="3749039"/>
            <a:ext cx="2633472" cy="2148840"/>
          </a:xfrm>
          <a:prstGeom prst="roundRect">
            <a:avLst>
              <a:gd name="adj" fmla="val 4985"/>
            </a:avLst>
          </a:prstGeom>
          <a:solidFill>
            <a:schemeClr val="tx2"/>
          </a:solidFill>
          <a:ln w="12700">
            <a:solidFill>
              <a:schemeClr val="tx2"/>
            </a:solidFill>
            <a:prstDash val="solid"/>
          </a:ln>
        </p:spPr>
        <p:txBody>
          <a:bodyPr/>
          <a:lstStyle/>
          <a:p>
            <a:endParaRPr/>
          </a:p>
        </p:txBody>
      </p:sp>
      <p:sp>
        <p:nvSpPr>
          <p:cNvPr id="24" name="Text 31"/>
          <p:cNvSpPr txBox="1"/>
          <p:nvPr/>
        </p:nvSpPr>
        <p:spPr>
          <a:xfrm>
            <a:off x="6382512" y="3931920"/>
            <a:ext cx="2240280" cy="457200"/>
          </a:xfrm>
          <a:prstGeom prst="rect">
            <a:avLst/>
          </a:prstGeom>
          <a:noFill/>
          <a:ln/>
        </p:spPr>
        <p:txBody>
          <a:bodyPr wrap="square" lIns="0" tIns="0" rIns="0" bIns="0" rtlCol="0" anchor="t"/>
          <a:lstStyle/>
          <a:p>
            <a:pPr marL="0" indent="0">
              <a:buNone/>
            </a:pPr>
            <a:r>
              <a:rPr lang="en-US" sz="1800" b="1" dirty="0">
                <a:solidFill>
                  <a:schemeClr val="bg1"/>
                </a:solidFill>
              </a:rPr>
              <a:t>Weekly survey</a:t>
            </a:r>
            <a:endParaRPr lang="en-US" sz="1600" dirty="0"/>
          </a:p>
        </p:txBody>
      </p:sp>
      <p:sp>
        <p:nvSpPr>
          <p:cNvPr id="25" name="Text 32"/>
          <p:cNvSpPr txBox="1"/>
          <p:nvPr/>
        </p:nvSpPr>
        <p:spPr>
          <a:xfrm>
            <a:off x="6382512" y="4434840"/>
            <a:ext cx="2240280" cy="1371600"/>
          </a:xfrm>
          <a:prstGeom prst="rect">
            <a:avLst/>
          </a:prstGeom>
          <a:noFill/>
          <a:ln/>
        </p:spPr>
        <p:txBody>
          <a:bodyPr wrap="square" lIns="0" tIns="0" rIns="0" bIns="0" rtlCol="0" anchor="t"/>
          <a:lstStyle/>
          <a:p>
            <a:pPr marL="0" indent="0">
              <a:buNone/>
            </a:pPr>
            <a:r>
              <a:rPr lang="en-US" sz="1500" dirty="0">
                <a:solidFill>
                  <a:schemeClr val="accent4"/>
                </a:solidFill>
              </a:rPr>
              <a:t>A short check-in each week while the test runs. Details coming.</a:t>
            </a:r>
            <a:endParaRPr lang="en-US" sz="1400" dirty="0"/>
          </a:p>
        </p:txBody>
      </p:sp>
      <p:sp>
        <p:nvSpPr>
          <p:cNvPr id="26" name="milestone Leadership brief"/>
          <p:cNvSpPr/>
          <p:nvPr/>
        </p:nvSpPr>
        <p:spPr>
          <a:xfrm>
            <a:off x="8997696" y="3749039"/>
            <a:ext cx="2633472" cy="2148840"/>
          </a:xfrm>
          <a:prstGeom prst="roundRect">
            <a:avLst>
              <a:gd name="adj" fmla="val 4985"/>
            </a:avLst>
          </a:prstGeom>
          <a:solidFill>
            <a:schemeClr val="bg2"/>
          </a:solidFill>
          <a:ln w="12700">
            <a:solidFill>
              <a:schemeClr val="bg2"/>
            </a:solidFill>
            <a:prstDash val="solid"/>
          </a:ln>
        </p:spPr>
        <p:txBody>
          <a:bodyPr/>
          <a:lstStyle/>
          <a:p>
            <a:endParaRPr/>
          </a:p>
        </p:txBody>
      </p:sp>
      <p:sp>
        <p:nvSpPr>
          <p:cNvPr id="27" name="Text 7"/>
          <p:cNvSpPr txBox="1"/>
          <p:nvPr/>
        </p:nvSpPr>
        <p:spPr>
          <a:xfrm>
            <a:off x="9198864" y="3931920"/>
            <a:ext cx="2240280" cy="457200"/>
          </a:xfrm>
          <a:prstGeom prst="rect">
            <a:avLst/>
          </a:prstGeom>
          <a:noFill/>
          <a:ln/>
        </p:spPr>
        <p:txBody>
          <a:bodyPr wrap="square" lIns="0" tIns="0" rIns="0" bIns="0" rtlCol="0" anchor="t"/>
          <a:lstStyle/>
          <a:p>
            <a:pPr marL="0" indent="0">
              <a:buNone/>
            </a:pPr>
            <a:r>
              <a:rPr lang="en-US" sz="1800" b="1" dirty="0">
                <a:solidFill>
                  <a:schemeClr val="tx2"/>
                </a:solidFill>
              </a:rPr>
              <a:t>30-day window</a:t>
            </a:r>
            <a:endParaRPr lang="en-US" sz="1600" dirty="0"/>
          </a:p>
        </p:txBody>
      </p:sp>
      <p:sp>
        <p:nvSpPr>
          <p:cNvPr id="28" name="Text 8"/>
          <p:cNvSpPr txBox="1"/>
          <p:nvPr/>
        </p:nvSpPr>
        <p:spPr>
          <a:xfrm>
            <a:off x="9198864" y="4434840"/>
            <a:ext cx="2240280" cy="1371600"/>
          </a:xfrm>
          <a:prstGeom prst="rect">
            <a:avLst/>
          </a:prstGeom>
          <a:noFill/>
          <a:ln/>
        </p:spPr>
        <p:txBody>
          <a:bodyPr wrap="square" lIns="0" tIns="0" rIns="0" bIns="0" rtlCol="0" anchor="t"/>
          <a:lstStyle/>
          <a:p>
            <a:pPr marL="0" indent="0">
              <a:buNone/>
            </a:pPr>
            <a:r>
              <a:rPr lang="en-US" sz="1500" dirty="0">
                <a:solidFill>
                  <a:schemeClr val="tx1"/>
                </a:solidFill>
              </a:rPr>
              <a:t>The dates and the link come in your email.</a:t>
            </a:r>
            <a:endParaRPr lang="en-US" sz="1400" dirty="0"/>
          </a:p>
        </p:txBody>
      </p:sp>
      <p:pic>
        <p:nvPicPr>
          <p:cNvPr id="29" name="narration 24">
            <a:hlinkClick r:id="" action="ppaction://media"/>
            <a:extLst>
              <a:ext uri="{FF2B5EF4-FFF2-40B4-BE49-F238E27FC236}">
                <a16:creationId xmlns:a16="http://schemas.microsoft.com/office/drawing/2014/main" id="{50E451D6-5378-D61D-4C06-79AD6BAF2F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8200"/>
    </mc:Choice>
    <mc:Fallback>
      <p:transition spd="slow" advTm="48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968"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347472"/>
            <a:ext cx="11094415" cy="777240"/>
          </a:xfrm>
          <a:prstGeom prst="rect">
            <a:avLst/>
          </a:prstGeom>
          <a:noFill/>
          <a:ln/>
        </p:spPr>
        <p:txBody>
          <a:bodyPr wrap="square" lIns="0" tIns="0" rIns="0" bIns="0" rtlCol="0" anchor="ctr"/>
          <a:lstStyle/>
          <a:p>
            <a:pPr marL="0" indent="0" algn="l">
              <a:buNone/>
            </a:pPr>
            <a:r>
              <a:rPr lang="en-US" sz="3400" b="1" dirty="0">
                <a:solidFill>
                  <a:schemeClr val="tx2"/>
                </a:solidFill>
              </a:rPr>
              <a:t>Questions?</a:t>
            </a:r>
            <a:endParaRPr lang="en-US" sz="3400" dirty="0"/>
          </a:p>
        </p:txBody>
      </p:sp>
      <p:sp>
        <p:nvSpPr>
          <p:cNvPr id="4" name="Text 1"/>
          <p:cNvSpPr txBox="1"/>
          <p:nvPr/>
        </p:nvSpPr>
        <p:spPr>
          <a:xfrm>
            <a:off x="548640" y="1463040"/>
            <a:ext cx="3566160" cy="548640"/>
          </a:xfrm>
          <a:prstGeom prst="rect">
            <a:avLst/>
          </a:prstGeom>
          <a:noFill/>
          <a:ln/>
        </p:spPr>
        <p:txBody>
          <a:bodyPr wrap="square" lIns="0" tIns="0" rIns="0" bIns="0" rtlCol="0" anchor="ctr"/>
          <a:lstStyle/>
          <a:p>
            <a:pPr marL="0" indent="0">
              <a:buNone/>
            </a:pPr>
            <a:r>
              <a:rPr lang="en-US" sz="2400" b="1" dirty="0">
                <a:solidFill>
                  <a:schemeClr val="accent1"/>
                </a:solidFill>
              </a:rPr>
              <a:t>Thank you.</a:t>
            </a:r>
            <a:endParaRPr lang="en-US" sz="2400" dirty="0"/>
          </a:p>
        </p:txBody>
      </p:sp>
      <p:sp>
        <p:nvSpPr>
          <p:cNvPr id="5" name="Text 2"/>
          <p:cNvSpPr txBox="1"/>
          <p:nvPr/>
        </p:nvSpPr>
        <p:spPr>
          <a:xfrm>
            <a:off x="548640" y="2148840"/>
            <a:ext cx="3566160" cy="1737360"/>
          </a:xfrm>
          <a:prstGeom prst="rect">
            <a:avLst/>
          </a:prstGeom>
          <a:noFill/>
          <a:ln/>
        </p:spPr>
        <p:txBody>
          <a:bodyPr wrap="square" lIns="0" tIns="0" rIns="0" bIns="0" rtlCol="0" anchor="t"/>
          <a:lstStyle/>
          <a:p>
            <a:pPr marL="0" indent="0">
              <a:buNone/>
            </a:pPr>
            <a:r>
              <a:rPr lang="en-US" sz="1600" dirty="0">
                <a:solidFill>
                  <a:schemeClr val="tx1"/>
                </a:solidFill>
              </a:rPr>
              <a:t>Thank you for helping build this. Reach out with any questions, anytime.</a:t>
            </a:r>
            <a:endParaRPr lang="en-US" sz="1600" dirty="0"/>
          </a:p>
        </p:txBody>
      </p:sp>
      <p:sp>
        <p:nvSpPr>
          <p:cNvPr id="6" name="references"/>
          <p:cNvSpPr/>
          <p:nvPr/>
        </p:nvSpPr>
        <p:spPr>
          <a:xfrm>
            <a:off x="4480560" y="1325880"/>
            <a:ext cx="7162495" cy="4937760"/>
          </a:xfrm>
          <a:prstGeom prst="roundRect">
            <a:avLst>
              <a:gd name="adj" fmla="val 1852"/>
            </a:avLst>
          </a:prstGeom>
          <a:solidFill>
            <a:schemeClr val="bg2"/>
          </a:solidFill>
          <a:ln w="12700">
            <a:solidFill>
              <a:schemeClr val="bg2"/>
            </a:solidFill>
            <a:prstDash val="solid"/>
          </a:ln>
        </p:spPr>
        <p:txBody>
          <a:bodyPr/>
          <a:lstStyle/>
          <a:p>
            <a:endParaRPr/>
          </a:p>
        </p:txBody>
      </p:sp>
      <p:sp>
        <p:nvSpPr>
          <p:cNvPr id="7" name="Text 4"/>
          <p:cNvSpPr txBox="1"/>
          <p:nvPr/>
        </p:nvSpPr>
        <p:spPr>
          <a:xfrm>
            <a:off x="4754880" y="1481328"/>
            <a:ext cx="2743200" cy="274320"/>
          </a:xfrm>
          <a:prstGeom prst="rect">
            <a:avLst/>
          </a:prstGeom>
          <a:noFill/>
          <a:ln/>
        </p:spPr>
        <p:txBody>
          <a:bodyPr wrap="square" lIns="0" tIns="0" rIns="0" bIns="0" rtlCol="0" anchor="ctr"/>
          <a:lstStyle/>
          <a:p>
            <a:pPr marL="0" indent="0">
              <a:buNone/>
            </a:pPr>
            <a:r>
              <a:rPr lang="en-US" sz="1100" b="1" kern="0" spc="200" dirty="0">
                <a:solidFill>
                  <a:schemeClr val="accent1"/>
                </a:solidFill>
              </a:rPr>
              <a:t>REFERENCES</a:t>
            </a:r>
            <a:endParaRPr lang="en-US" sz="1100" dirty="0"/>
          </a:p>
        </p:txBody>
      </p:sp>
      <p:sp>
        <p:nvSpPr>
          <p:cNvPr id="8" name="Text 5"/>
          <p:cNvSpPr txBox="1"/>
          <p:nvPr/>
        </p:nvSpPr>
        <p:spPr>
          <a:xfrm>
            <a:off x="4754880" y="1810512"/>
            <a:ext cx="6613855" cy="4343400"/>
          </a:xfrm>
          <a:prstGeom prst="rect">
            <a:avLst/>
          </a:prstGeom>
          <a:noFill/>
          <a:ln/>
        </p:spPr>
        <p:txBody>
          <a:bodyPr wrap="square" lIns="0" tIns="0" rIns="0" bIns="0" rtlCol="0" anchor="t"/>
          <a:lstStyle/>
          <a:p>
            <a:pPr marL="0" indent="0">
              <a:spcAft>
                <a:spcPts val="400"/>
              </a:spcAft>
              <a:buNone/>
            </a:pPr>
            <a:r>
              <a:rPr lang="en-US" sz="1050" dirty="0">
                <a:solidFill>
                  <a:schemeClr val="tx1"/>
                </a:solidFill>
              </a:rPr>
              <a:t>Epidemiology of emergency ambulance service calls related to mental health problems and self harm: a national record linkage study. PMC6425659.</a:t>
            </a:r>
            <a:endParaRPr lang="en-US" sz="1050" dirty="0"/>
          </a:p>
          <a:p>
            <a:pPr marL="0" indent="0">
              <a:spcAft>
                <a:spcPts val="400"/>
              </a:spcAft>
              <a:buNone/>
            </a:pPr>
            <a:r>
              <a:rPr lang="en-US" sz="1050" dirty="0">
                <a:solidFill>
                  <a:schemeClr val="tx1"/>
                </a:solidFill>
              </a:rPr>
              <a:t>de Lyra RL, McKenzie SK, Jenkin G, Every-Palmer S. “How can you not be traumatised”: experience of paramedics occupationally exposed to suicide. 2025.</a:t>
            </a:r>
            <a:endParaRPr lang="en-US" sz="1050" dirty="0"/>
          </a:p>
          <a:p>
            <a:pPr marL="0" indent="0">
              <a:spcAft>
                <a:spcPts val="400"/>
              </a:spcAft>
              <a:buNone/>
            </a:pPr>
            <a:r>
              <a:rPr lang="en-US" sz="1050" dirty="0">
                <a:solidFill>
                  <a:schemeClr val="tx1"/>
                </a:solidFill>
              </a:rPr>
              <a:t>Large M, et al. Meta-analysis of longitudinal cohort studies of suicide risk assessment among psychiatric patients. PLOS ONE. 2016;11(6):e0156322.</a:t>
            </a:r>
            <a:endParaRPr lang="en-US" sz="1050" dirty="0"/>
          </a:p>
          <a:p>
            <a:pPr marL="0" indent="0">
              <a:spcAft>
                <a:spcPts val="400"/>
              </a:spcAft>
              <a:buNone/>
            </a:pPr>
            <a:r>
              <a:rPr lang="en-US" sz="1050" dirty="0">
                <a:solidFill>
                  <a:schemeClr val="tx1"/>
                </a:solidFill>
              </a:rPr>
              <a:t>Carter G, Spittal MJ. Suicide risk assessment: risk stratification is not accurate enough to be clinically useful. Crisis. 2018;39(4):229–234.</a:t>
            </a:r>
            <a:endParaRPr lang="en-US" sz="1050" dirty="0"/>
          </a:p>
          <a:p>
            <a:pPr marL="0" indent="0">
              <a:spcAft>
                <a:spcPts val="400"/>
              </a:spcAft>
              <a:buNone/>
            </a:pPr>
            <a:r>
              <a:rPr lang="en-US" sz="1050" dirty="0">
                <a:solidFill>
                  <a:schemeClr val="tx1"/>
                </a:solidFill>
              </a:rPr>
              <a:t>Franklin JC, et al. Risk factors for suicidal thoughts and behaviors: a meta-analysis of 50 years of research. Psychol Bull. 2017;143(2):187–232.</a:t>
            </a:r>
            <a:endParaRPr lang="en-US" sz="1050" dirty="0"/>
          </a:p>
          <a:p>
            <a:pPr marL="0" indent="0">
              <a:spcAft>
                <a:spcPts val="400"/>
              </a:spcAft>
              <a:buNone/>
            </a:pPr>
            <a:r>
              <a:rPr lang="en-US" sz="1050" dirty="0">
                <a:solidFill>
                  <a:schemeClr val="tx1"/>
                </a:solidFill>
              </a:rPr>
              <a:t>Stanley B, et al. Safety Planning Intervention with follow-up vs usual care of suicidal patients treated in the ED. JAMA Psychiatry. 2018;75(9):894–900.</a:t>
            </a:r>
            <a:endParaRPr lang="en-US" sz="1050" dirty="0"/>
          </a:p>
          <a:p>
            <a:pPr marL="0" indent="0">
              <a:spcAft>
                <a:spcPts val="400"/>
              </a:spcAft>
              <a:buNone/>
            </a:pPr>
            <a:r>
              <a:rPr lang="en-US" sz="1050" dirty="0">
                <a:solidFill>
                  <a:schemeClr val="tx1"/>
                </a:solidFill>
              </a:rPr>
              <a:t>National Institute of Mental Health. Ask Suicide-Screening Questions (ASQ) Toolkit.</a:t>
            </a:r>
            <a:endParaRPr lang="en-US" sz="1050" dirty="0"/>
          </a:p>
          <a:p>
            <a:pPr marL="0" indent="0">
              <a:spcAft>
                <a:spcPts val="400"/>
              </a:spcAft>
              <a:buNone/>
            </a:pPr>
            <a:r>
              <a:rPr lang="en-US" sz="1050" dirty="0">
                <a:solidFill>
                  <a:schemeClr val="tx1"/>
                </a:solidFill>
              </a:rPr>
              <a:t>Stanley B, Brown GK. Safety Planning Intervention. suicidesafetyplan.com.</a:t>
            </a:r>
            <a:endParaRPr lang="en-US" sz="1050" dirty="0"/>
          </a:p>
          <a:p>
            <a:pPr marL="0" indent="0">
              <a:spcAft>
                <a:spcPts val="400"/>
              </a:spcAft>
              <a:buNone/>
            </a:pPr>
            <a:r>
              <a:rPr lang="en-US" sz="1050" dirty="0">
                <a:solidFill>
                  <a:schemeClr val="tx1"/>
                </a:solidFill>
              </a:rPr>
              <a:t>Runeson B, et al. Instruments for the assessment of suicide risk: a systematic review evaluating the certainty of the evidence. PLOS ONE. 2017;12(7):e0180292.</a:t>
            </a:r>
            <a:endParaRPr lang="en-US" sz="1050" dirty="0"/>
          </a:p>
          <a:p>
            <a:pPr marL="0" indent="0">
              <a:spcAft>
                <a:spcPts val="400"/>
              </a:spcAft>
              <a:buNone/>
            </a:pPr>
            <a:r>
              <a:rPr lang="en-US" sz="1050" dirty="0">
                <a:solidFill>
                  <a:schemeClr val="tx1"/>
                </a:solidFill>
              </a:rPr>
              <a:t>Favril L, et al. Risk factors for suicide in adults: systematic review and meta-analysis of psychological autopsy studies. Evid Based Ment Health. 2022;25(4):148–155.</a:t>
            </a:r>
            <a:endParaRPr lang="en-US" sz="1050" dirty="0"/>
          </a:p>
          <a:p>
            <a:pPr marL="0" indent="0">
              <a:spcAft>
                <a:spcPts val="400"/>
              </a:spcAft>
              <a:buNone/>
            </a:pPr>
            <a:r>
              <a:rPr lang="en-US" sz="1050" dirty="0">
                <a:solidFill>
                  <a:schemeClr val="tx1"/>
                </a:solidFill>
              </a:rPr>
              <a:t>Anglemyer A, et al. The accessibility of firearms and risk for suicide and homicide victimization among household members. Ann Intern Med. 2014;160(2):101–110.</a:t>
            </a:r>
            <a:endParaRPr lang="en-US" sz="1050" dirty="0"/>
          </a:p>
          <a:p>
            <a:pPr marL="0" indent="0">
              <a:spcAft>
                <a:spcPts val="400"/>
              </a:spcAft>
              <a:buNone/>
            </a:pPr>
            <a:r>
              <a:rPr lang="en-US" sz="1050" dirty="0">
                <a:solidFill>
                  <a:schemeClr val="tx1"/>
                </a:solidFill>
              </a:rPr>
              <a:t>Horowitz LM, et al. ASQ validation: pediatric emergency department (2012); adult medical inpatients (Psychosomatics, 2020).</a:t>
            </a:r>
            <a:endParaRPr lang="en-US" sz="1050" dirty="0"/>
          </a:p>
          <a:p>
            <a:pPr marL="0" indent="0">
              <a:spcAft>
                <a:spcPts val="400"/>
              </a:spcAft>
              <a:buNone/>
            </a:pPr>
            <a:r>
              <a:rPr lang="en-US" sz="1050" dirty="0">
                <a:solidFill>
                  <a:schemeClr val="tx1"/>
                </a:solidFill>
              </a:rPr>
              <a:t>Carlat DJ. The Psychiatric Interview (ABSATTC mental status exam).</a:t>
            </a:r>
            <a:endParaRPr lang="en-US" sz="1050" dirty="0"/>
          </a:p>
        </p:txBody>
      </p:sp>
      <p:sp>
        <p:nvSpPr>
          <p:cNvPr id="9" name="Slide Number Placeholder 0"/>
          <p:cNvSpPr>
            <a:spLocks noGrp="1"/>
          </p:cNvSpPr>
          <p:nvPr>
            <p:ph type="sldNum" sz="quarter" idx="4294967295"/>
          </p:nvPr>
        </p:nvSpPr>
        <p:spPr>
          <a:xfrm>
            <a:off x="11094415" y="6419088"/>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3"/>
                </a:solidFill>
              </a:defRPr>
            </a:lvl1pPr>
          </a:lstStyle>
          <a:p>
            <a:pPr algn="r"/>
            <a:fld id="{F7021451-1387-4CA6-816F-3879F97B5CBC}" type="slidenum">
              <a:rPr lang="en-US" b="0"/>
              <a:t>25</a:t>
            </a:fld>
            <a:endParaRPr lang="en-US"/>
          </a:p>
        </p:txBody>
      </p:sp>
      <p:sp>
        <p:nvSpPr>
          <p:cNvPr id="10" name="Text 11"/>
          <p:cNvSpPr txBox="1"/>
          <p:nvPr/>
        </p:nvSpPr>
        <p:spPr>
          <a:xfrm>
            <a:off x="548640" y="3063240"/>
            <a:ext cx="3566160" cy="274320"/>
          </a:xfrm>
          <a:prstGeom prst="rect">
            <a:avLst/>
          </a:prstGeom>
          <a:noFill/>
          <a:ln/>
        </p:spPr>
        <p:txBody>
          <a:bodyPr wrap="square" lIns="0" tIns="0" rIns="0" bIns="0" rtlCol="0" anchor="ctr"/>
          <a:lstStyle/>
          <a:p>
            <a:pPr marL="0" indent="0">
              <a:buNone/>
            </a:pPr>
            <a:r>
              <a:rPr lang="en-US" sz="1100" b="1" kern="0" spc="150" dirty="0">
                <a:solidFill>
                  <a:schemeClr val="accent1"/>
                </a:solidFill>
              </a:rPr>
              <a:t>EMAIL</a:t>
            </a:r>
            <a:endParaRPr lang="en-US" sz="1100" dirty="0"/>
          </a:p>
        </p:txBody>
      </p:sp>
      <p:sp>
        <p:nvSpPr>
          <p:cNvPr id="11" name="Text 1"/>
          <p:cNvSpPr txBox="1"/>
          <p:nvPr/>
        </p:nvSpPr>
        <p:spPr>
          <a:xfrm>
            <a:off x="548640" y="3364992"/>
            <a:ext cx="3840480" cy="457200"/>
          </a:xfrm>
          <a:prstGeom prst="rect">
            <a:avLst/>
          </a:prstGeom>
          <a:noFill/>
          <a:ln/>
        </p:spPr>
        <p:txBody>
          <a:bodyPr wrap="square" lIns="0" tIns="0" rIns="0" bIns="0" rtlCol="0" anchor="ctr"/>
          <a:lstStyle/>
          <a:p>
            <a:pPr marL="0" indent="0">
              <a:buNone/>
            </a:pPr>
            <a:r>
              <a:rPr lang="en-US" sz="2000" b="1" dirty="0">
                <a:solidFill>
                  <a:schemeClr val="accent1"/>
                </a:solidFill>
              </a:rPr>
              <a:t>samuel.vulcheff@wake.gov</a:t>
            </a:r>
            <a:endParaRPr lang="en-US" sz="2400" dirty="0"/>
          </a:p>
        </p:txBody>
      </p:sp>
      <p:sp>
        <p:nvSpPr>
          <p:cNvPr id="12" name="Text 11"/>
          <p:cNvSpPr txBox="1"/>
          <p:nvPr/>
        </p:nvSpPr>
        <p:spPr>
          <a:xfrm>
            <a:off x="548640" y="4069080"/>
            <a:ext cx="3566160" cy="274320"/>
          </a:xfrm>
          <a:prstGeom prst="rect">
            <a:avLst/>
          </a:prstGeom>
          <a:noFill/>
          <a:ln/>
        </p:spPr>
        <p:txBody>
          <a:bodyPr wrap="square" lIns="0" tIns="0" rIns="0" bIns="0" rtlCol="0" anchor="ctr"/>
          <a:lstStyle/>
          <a:p>
            <a:pPr marL="0" indent="0">
              <a:buNone/>
            </a:pPr>
            <a:r>
              <a:rPr lang="en-US" sz="1100" b="1" kern="0" spc="150" dirty="0">
                <a:solidFill>
                  <a:schemeClr val="accent1"/>
                </a:solidFill>
              </a:rPr>
              <a:t>CALL</a:t>
            </a:r>
            <a:endParaRPr lang="en-US" sz="1100" dirty="0"/>
          </a:p>
        </p:txBody>
      </p:sp>
      <p:sp>
        <p:nvSpPr>
          <p:cNvPr id="13" name="Text 1"/>
          <p:cNvSpPr txBox="1"/>
          <p:nvPr/>
        </p:nvSpPr>
        <p:spPr>
          <a:xfrm>
            <a:off x="548640" y="4370832"/>
            <a:ext cx="3840480" cy="457200"/>
          </a:xfrm>
          <a:prstGeom prst="rect">
            <a:avLst/>
          </a:prstGeom>
          <a:noFill/>
          <a:ln/>
        </p:spPr>
        <p:txBody>
          <a:bodyPr wrap="square" lIns="0" tIns="0" rIns="0" bIns="0" rtlCol="0" anchor="ctr"/>
          <a:lstStyle/>
          <a:p>
            <a:pPr marL="0" indent="0">
              <a:buNone/>
            </a:pPr>
            <a:r>
              <a:rPr lang="en-US" sz="2000" b="1" dirty="0">
                <a:solidFill>
                  <a:schemeClr val="accent1"/>
                </a:solidFill>
              </a:rPr>
              <a:t>585-260-6225</a:t>
            </a:r>
            <a:endParaRPr lang="en-US" sz="2400" dirty="0"/>
          </a:p>
        </p:txBody>
      </p:sp>
      <p:sp>
        <p:nvSpPr>
          <p:cNvPr id="14" name="Text 4"/>
          <p:cNvSpPr txBox="1"/>
          <p:nvPr/>
        </p:nvSpPr>
        <p:spPr>
          <a:xfrm>
            <a:off x="548640" y="5669280"/>
            <a:ext cx="3657600" cy="457200"/>
          </a:xfrm>
          <a:prstGeom prst="rect">
            <a:avLst/>
          </a:prstGeom>
          <a:noFill/>
          <a:ln/>
        </p:spPr>
        <p:txBody>
          <a:bodyPr wrap="square" lIns="0" tIns="0" rIns="0" bIns="0" rtlCol="0" anchor="ctr"/>
          <a:lstStyle/>
          <a:p>
            <a:pPr marL="0" indent="0">
              <a:buNone/>
            </a:pPr>
            <a:r>
              <a:rPr lang="en-US" sz="1100" i="1" dirty="0">
                <a:solidFill>
                  <a:schemeClr val="accent3"/>
                </a:solidFill>
              </a:rPr>
              <a:t>Screenshots and the worked call use fictional patients.</a:t>
            </a:r>
            <a:endParaRPr lang="en-US" sz="1200" dirty="0"/>
          </a:p>
        </p:txBody>
      </p:sp>
      <p:pic>
        <p:nvPicPr>
          <p:cNvPr id="15" name="narration 25">
            <a:hlinkClick r:id="" action="ppaction://media"/>
            <a:extLst>
              <a:ext uri="{FF2B5EF4-FFF2-40B4-BE49-F238E27FC236}">
                <a16:creationId xmlns:a16="http://schemas.microsoft.com/office/drawing/2014/main" id="{7F16D6CA-E38C-FDB2-2A31-09EE48EFC9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6000" y="6350000"/>
            <a:ext cx="254000" cy="25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300"/>
    </mc:Choice>
    <mc:Fallback>
      <p:transition spd="slow" advTm="2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7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Wake County EMS">
  <a:themeElements>
    <a:clrScheme name="Wake County EMS">
      <a:dk1>
        <a:srgbClr val="1A2238"/>
      </a:dk1>
      <a:lt1>
        <a:srgbClr val="FFFFFF"/>
      </a:lt1>
      <a:dk2>
        <a:srgbClr val="1B2A5E"/>
      </a:dk2>
      <a:lt2>
        <a:srgbClr val="F3F5F9"/>
      </a:lt2>
      <a:accent1>
        <a:srgbClr val="1F5FBF"/>
      </a:accent1>
      <a:accent2>
        <a:srgbClr val="D2DF1F"/>
      </a:accent2>
      <a:accent3>
        <a:srgbClr val="5B6475"/>
      </a:accent3>
      <a:accent4>
        <a:srgbClr val="DCE5F3"/>
      </a:accent4>
      <a:accent5>
        <a:srgbClr val="9AA3B5"/>
      </a:accent5>
      <a:accent6>
        <a:srgbClr val="B23A2E"/>
      </a:accent6>
      <a:hlink>
        <a:srgbClr val="1F5FBF"/>
      </a:hlink>
      <a:folHlink>
        <a:srgbClr val="1B2A5E"/>
      </a:folHlink>
    </a:clrScheme>
    <a:fontScheme name="Wake County EM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5598</Words>
  <Application>Microsoft Office PowerPoint</Application>
  <PresentationFormat>Widescreen</PresentationFormat>
  <Paragraphs>482</Paragraphs>
  <Slides>25</Slides>
  <Notes>25</Notes>
  <HiddenSlides>0</HiddenSlides>
  <MMClips>25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Courier New</vt:lpstr>
      <vt:lpstr>Wake County EMS</vt:lpstr>
      <vt:lpstr>Beyond ‘Low Risk’</vt:lpstr>
      <vt:lpstr>Mental health calls are routine. Our tools aren’t</vt:lpstr>
      <vt:lpstr>Fifty years of research: risk prediction doesn’t work</vt:lpstr>
      <vt:lpstr>Prediction fails. The factors still matter</vt:lpstr>
      <vt:lpstr>Assess risk factors. Don’t assign a risk level</vt:lpstr>
      <vt:lpstr>What the program sets out to do</vt:lpstr>
      <vt:lpstr>No patient identifiers. Nothing stored. Nothing sent.</vt:lpstr>
      <vt:lpstr>It tracks. It doesn’t decide</vt:lpstr>
      <vt:lpstr>Working a call</vt:lpstr>
      <vt:lpstr>Collateral: what bystanders and police tell you</vt:lpstr>
      <vt:lpstr>Mental status &amp; capacity</vt:lpstr>
      <vt:lpstr>What is the ASQ?</vt:lpstr>
      <vt:lpstr>The questions, word for word</vt:lpstr>
      <vt:lpstr>Reading the screen</vt:lpstr>
      <vt:lpstr>Conversation: recording the ASQ</vt:lpstr>
      <vt:lpstr>Conversation: risk factors &amp; social needs</vt:lpstr>
      <vt:lpstr>Well-person check</vt:lpstr>
      <vt:lpstr>Decision</vt:lpstr>
      <vt:lpstr>Record: one click from scene to ePCR</vt:lpstr>
      <vt:lpstr>Preview, copy, paste</vt:lpstr>
      <vt:lpstr>A worked call · The call</vt:lpstr>
      <vt:lpstr>A worked call · The completed tool</vt:lpstr>
      <vt:lpstr>Your part: the simulation test</vt:lpstr>
      <vt:lpstr>How it works</vt:lpstr>
      <vt:lpstr>Questions?</vt:lpstr>
    </vt:vector>
  </TitlesOfParts>
  <Company>Wake County 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'Low Risk': SRFA leadership briefing</dc:title>
  <dc:subject>PptxGenJS Presentation</dc:subject>
  <dc:creator>PptxGenJS</dc:creator>
  <cp:lastModifiedBy>Sam vulcheff</cp:lastModifiedBy>
  <cp:revision>4</cp:revision>
  <dcterms:created xsi:type="dcterms:W3CDTF">2026-10-16T03:21:36Z</dcterms:created>
  <dcterms:modified xsi:type="dcterms:W3CDTF">2026-10-20T05:45:13Z</dcterms:modified>
</cp:coreProperties>
</file>